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12192000" cy="6858000"/>
  <p:notesSz cx="12192000" cy="6858000"/>
  <p:embeddedFontLst>
    <p:embeddedFont>
      <p:font typeface="UDWVBV+FranklinGothic-Book"/>
      <p:regular r:id="rId19"/>
    </p:embeddedFont>
    <p:embeddedFont>
      <p:font typeface="VFQSIG+FranklinGothic-BookItalic"/>
      <p:regular r:id="rId20"/>
    </p:embeddedFont>
    <p:embeddedFont>
      <p:font typeface="CJOHEU+FranklinGothic-Book,Bold"/>
      <p:regular r:id="rId21"/>
    </p:embeddedFont>
    <p:embeddedFont>
      <p:font typeface="JQQRAC+ArialMT"/>
      <p:regular r:id="rId22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slide" Target="slides/slide8.xml" /><Relationship Id="rId14" Type="http://schemas.openxmlformats.org/officeDocument/2006/relationships/slide" Target="slides/slide9.xml" /><Relationship Id="rId15" Type="http://schemas.openxmlformats.org/officeDocument/2006/relationships/slide" Target="slides/slide10.xml" /><Relationship Id="rId16" Type="http://schemas.openxmlformats.org/officeDocument/2006/relationships/slide" Target="slides/slide11.xml" /><Relationship Id="rId17" Type="http://schemas.openxmlformats.org/officeDocument/2006/relationships/slide" Target="slides/slide12.xml" /><Relationship Id="rId18" Type="http://schemas.openxmlformats.org/officeDocument/2006/relationships/slide" Target="slides/slide13.xml" /><Relationship Id="rId19" Type="http://schemas.openxmlformats.org/officeDocument/2006/relationships/font" Target="fonts/font1.fntdata" /><Relationship Id="rId2" Type="http://schemas.openxmlformats.org/officeDocument/2006/relationships/tableStyles" Target="tableStyles.xml" /><Relationship Id="rId20" Type="http://schemas.openxmlformats.org/officeDocument/2006/relationships/font" Target="fonts/font2.fntdata" /><Relationship Id="rId21" Type="http://schemas.openxmlformats.org/officeDocument/2006/relationships/font" Target="fonts/font3.fntdata" /><Relationship Id="rId22" Type="http://schemas.openxmlformats.org/officeDocument/2006/relationships/font" Target="fonts/font4.fntdata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0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1.pn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2.pn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3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9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8211310" y="2865951"/>
            <a:ext cx="2078655" cy="76186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607"/>
              </a:lnSpc>
              <a:spcBef>
                <a:spcPts val="0"/>
              </a:spcBef>
              <a:spcAft>
                <a:spcPts val="0"/>
              </a:spcAft>
            </a:pPr>
            <a:r>
              <a:rPr dirty="0" sz="2300">
                <a:solidFill>
                  <a:srgbClr val="191b0e"/>
                </a:solidFill>
                <a:latin typeface="UDWVBV+FranklinGothic-Book"/>
                <a:cs typeface="UDWVBV+FranklinGothic-Book"/>
              </a:rPr>
              <a:t>A</a:t>
            </a:r>
            <a:r>
              <a:rPr dirty="0" sz="23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300">
                <a:solidFill>
                  <a:srgbClr val="191b0e"/>
                </a:solidFill>
                <a:latin typeface="UDWVBV+FranklinGothic-Book"/>
                <a:cs typeface="UDWVBV+FranklinGothic-Book"/>
              </a:rPr>
              <a:t>multi-purpose</a:t>
            </a:r>
          </a:p>
          <a:p>
            <a:pPr marL="0" marR="0">
              <a:lnSpc>
                <a:spcPts val="2607"/>
              </a:lnSpc>
              <a:spcBef>
                <a:spcPts val="483"/>
              </a:spcBef>
              <a:spcAft>
                <a:spcPts val="0"/>
              </a:spcAft>
            </a:pPr>
            <a:r>
              <a:rPr dirty="0" sz="2300">
                <a:solidFill>
                  <a:srgbClr val="191b0e"/>
                </a:solidFill>
                <a:latin typeface="UDWVBV+FranklinGothic-Book"/>
                <a:cs typeface="UDWVBV+FranklinGothic-Book"/>
              </a:rPr>
              <a:t>tool</a:t>
            </a:r>
            <a:r>
              <a:rPr dirty="0" sz="23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300">
                <a:solidFill>
                  <a:srgbClr val="191b0e"/>
                </a:solidFill>
                <a:latin typeface="UDWVBV+FranklinGothic-Book"/>
                <a:cs typeface="UDWVBV+FranklinGothic-Book"/>
              </a:rPr>
              <a:t>kit</a:t>
            </a:r>
            <a:r>
              <a:rPr dirty="0" sz="23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300">
                <a:solidFill>
                  <a:srgbClr val="191b0e"/>
                </a:solidFill>
                <a:latin typeface="UDWVBV+FranklinGothic-Book"/>
                <a:cs typeface="UDWVBV+FranklinGothic-Book"/>
              </a:rPr>
              <a:t>for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217492" y="2913015"/>
            <a:ext cx="4073686" cy="98844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7483"/>
              </a:lnSpc>
              <a:spcBef>
                <a:spcPts val="0"/>
              </a:spcBef>
              <a:spcAft>
                <a:spcPts val="0"/>
              </a:spcAft>
            </a:pPr>
            <a:r>
              <a:rPr dirty="0" sz="6600">
                <a:solidFill>
                  <a:srgbClr val="191b0e"/>
                </a:solidFill>
                <a:latin typeface="UDWVBV+FranklinGothic-Book"/>
                <a:cs typeface="UDWVBV+FranklinGothic-Book"/>
              </a:rPr>
              <a:t>VICYSAVER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211310" y="3651116"/>
            <a:ext cx="1712453" cy="3692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607"/>
              </a:lnSpc>
              <a:spcBef>
                <a:spcPts val="0"/>
              </a:spcBef>
              <a:spcAft>
                <a:spcPts val="0"/>
              </a:spcAft>
            </a:pPr>
            <a:r>
              <a:rPr dirty="0" sz="2300">
                <a:solidFill>
                  <a:srgbClr val="191b0e"/>
                </a:solidFill>
                <a:latin typeface="UDWVBV+FranklinGothic-Book"/>
                <a:cs typeface="UDWVBV+FranklinGothic-Book"/>
              </a:rPr>
              <a:t>digitalꢀsafety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7212429" y="3295934"/>
            <a:ext cx="2562522" cy="107483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8163"/>
              </a:lnSpc>
              <a:spcBef>
                <a:spcPts val="0"/>
              </a:spcBef>
              <a:spcAft>
                <a:spcPts val="0"/>
              </a:spcAft>
            </a:pPr>
            <a:r>
              <a:rPr dirty="0" sz="7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DEMO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170431" y="28346"/>
            <a:ext cx="1868788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RMIT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Classification: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Trusted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94989" y="701802"/>
            <a:ext cx="5627439" cy="67166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988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ACKNOWLEDGEMENTS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848819" y="3295934"/>
            <a:ext cx="4672239" cy="107483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8163"/>
              </a:lnSpc>
              <a:spcBef>
                <a:spcPts val="0"/>
              </a:spcBef>
              <a:spcAft>
                <a:spcPts val="0"/>
              </a:spcAft>
            </a:pPr>
            <a:r>
              <a:rPr dirty="0" sz="7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THANK</a:t>
            </a:r>
            <a:r>
              <a:rPr dirty="0" sz="7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7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YOU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848819" y="2319356"/>
            <a:ext cx="4675733" cy="20514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8163"/>
              </a:lnSpc>
              <a:spcBef>
                <a:spcPts val="0"/>
              </a:spcBef>
              <a:spcAft>
                <a:spcPts val="0"/>
              </a:spcAft>
            </a:pPr>
            <a:r>
              <a:rPr dirty="0" sz="7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QUESTIONS</a:t>
            </a:r>
          </a:p>
          <a:p>
            <a:pPr marL="538162" marR="0">
              <a:lnSpc>
                <a:spcPts val="7689"/>
              </a:lnSpc>
              <a:spcBef>
                <a:spcPts val="0"/>
              </a:spcBef>
              <a:spcAft>
                <a:spcPts val="0"/>
              </a:spcAft>
            </a:pPr>
            <a:r>
              <a:rPr dirty="0" sz="7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PLEASE</a:t>
            </a:r>
            <a:r>
              <a:rPr dirty="0" sz="7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7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!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170431" y="28346"/>
            <a:ext cx="1868788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RMIT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Classification: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Trusted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125956" y="28346"/>
            <a:ext cx="2042376" cy="79887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4475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RMIT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Classification: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Trusted</a:t>
            </a:r>
          </a:p>
          <a:p>
            <a:pPr marL="0" marR="0">
              <a:lnSpc>
                <a:spcPts val="4221"/>
              </a:lnSpc>
              <a:spcBef>
                <a:spcPts val="255"/>
              </a:spcBef>
              <a:spcAft>
                <a:spcPts val="0"/>
              </a:spcAft>
            </a:pPr>
            <a:r>
              <a:rPr dirty="0" sz="4000">
                <a:solidFill>
                  <a:srgbClr val="191b0e"/>
                </a:solidFill>
                <a:latin typeface="UDWVBV+FranklinGothic-Book"/>
                <a:cs typeface="UDWVBV+FranklinGothic-Book"/>
              </a:rPr>
              <a:t>TEAM</a:t>
            </a:r>
            <a:r>
              <a:rPr dirty="0" sz="40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4000">
                <a:solidFill>
                  <a:srgbClr val="191b0e"/>
                </a:solidFill>
                <a:latin typeface="UDWVBV+FranklinGothic-Book"/>
                <a:cs typeface="UDWVBV+FranklinGothic-Book"/>
              </a:rPr>
              <a:t>F5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926432" y="3012416"/>
            <a:ext cx="2035657" cy="51128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514350" marR="0">
              <a:lnSpc>
                <a:spcPts val="20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Pavani</a:t>
            </a:r>
          </a:p>
          <a:p>
            <a:pPr marL="0" marR="0">
              <a:lnSpc>
                <a:spcPts val="1587"/>
              </a:lnSpc>
              <a:spcBef>
                <a:spcPts val="97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Master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 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of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 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Cyber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 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Securityꢀ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110498" y="3077287"/>
            <a:ext cx="1913156" cy="51128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57200" marR="0">
              <a:lnSpc>
                <a:spcPts val="20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Anirudhda</a:t>
            </a:r>
          </a:p>
          <a:p>
            <a:pPr marL="0" marR="0">
              <a:lnSpc>
                <a:spcPts val="1587"/>
              </a:lnSpc>
              <a:spcBef>
                <a:spcPts val="97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Master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 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of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 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Data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 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Science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344047" y="3122654"/>
            <a:ext cx="1913156" cy="51128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57199" marR="0">
              <a:lnSpc>
                <a:spcPts val="20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Achintya</a:t>
            </a:r>
          </a:p>
          <a:p>
            <a:pPr marL="0" marR="0">
              <a:lnSpc>
                <a:spcPts val="1587"/>
              </a:lnSpc>
              <a:spcBef>
                <a:spcPts val="97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Master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 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of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 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Data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 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Science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250751" y="5879451"/>
            <a:ext cx="1913156" cy="51128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42900" marR="0">
              <a:lnSpc>
                <a:spcPts val="20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Thyagarajan</a:t>
            </a:r>
          </a:p>
          <a:p>
            <a:pPr marL="0" marR="0">
              <a:lnSpc>
                <a:spcPts val="1587"/>
              </a:lnSpc>
              <a:spcBef>
                <a:spcPts val="97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Master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 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of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 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Data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 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Science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3193624" y="5969661"/>
            <a:ext cx="1913156" cy="51128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ꢀ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ꢀ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ꢀLakshmi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Priya</a:t>
            </a:r>
          </a:p>
          <a:p>
            <a:pPr marL="0" marR="0">
              <a:lnSpc>
                <a:spcPts val="1587"/>
              </a:lnSpc>
              <a:spcBef>
                <a:spcPts val="97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Master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 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of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 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Data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 </a:t>
            </a:r>
            <a:r>
              <a:rPr dirty="0" sz="1400">
                <a:solidFill>
                  <a:srgbClr val="000000"/>
                </a:solidFill>
                <a:latin typeface="VFQSIG+FranklinGothic-BookItalic"/>
                <a:cs typeface="VFQSIG+FranklinGothic-BookItalic"/>
              </a:rPr>
              <a:t>Science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576692" y="598174"/>
            <a:ext cx="803039" cy="2972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JOHEU+FranklinGothic-Book,Bold"/>
                <a:cs typeface="CJOHEU+FranklinGothic-Book,Bold"/>
              </a:rPr>
              <a:t>PRFAQ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02610" y="956678"/>
            <a:ext cx="3685456" cy="67166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988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WB</a:t>
            </a:r>
            <a:r>
              <a:rPr dirty="0" sz="4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4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APPROACH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02610" y="2235182"/>
            <a:ext cx="3751477" cy="38600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37"/>
              </a:lnSpc>
              <a:spcBef>
                <a:spcPts val="0"/>
              </a:spcBef>
              <a:spcAft>
                <a:spcPts val="0"/>
              </a:spcAft>
            </a:pPr>
            <a:r>
              <a:rPr dirty="0" sz="2450">
                <a:solidFill>
                  <a:srgbClr val="191b0e"/>
                </a:solidFill>
                <a:latin typeface="JQQRAC+ArialMT"/>
                <a:cs typeface="JQQRAC+ArialMT"/>
              </a:rPr>
              <a:t>•</a:t>
            </a:r>
            <a:r>
              <a:rPr dirty="0" sz="2450" spc="1553">
                <a:solidFill>
                  <a:srgbClr val="191b0e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Identifying</a:t>
            </a:r>
            <a:r>
              <a:rPr dirty="0" sz="2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the</a:t>
            </a:r>
            <a:r>
              <a:rPr dirty="0" sz="2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Customer.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02610" y="2731396"/>
            <a:ext cx="5913436" cy="137843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37"/>
              </a:lnSpc>
              <a:spcBef>
                <a:spcPts val="0"/>
              </a:spcBef>
              <a:spcAft>
                <a:spcPts val="0"/>
              </a:spcAft>
            </a:pPr>
            <a:r>
              <a:rPr dirty="0" sz="2450">
                <a:solidFill>
                  <a:srgbClr val="191b0e"/>
                </a:solidFill>
                <a:latin typeface="JQQRAC+ArialMT"/>
                <a:cs typeface="JQQRAC+ArialMT"/>
              </a:rPr>
              <a:t>•</a:t>
            </a:r>
            <a:r>
              <a:rPr dirty="0" sz="2450" spc="1553">
                <a:solidFill>
                  <a:srgbClr val="191b0e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Identifying</a:t>
            </a:r>
            <a:r>
              <a:rPr dirty="0" sz="2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Customer</a:t>
            </a:r>
            <a:r>
              <a:rPr dirty="0" sz="2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pain</a:t>
            </a:r>
            <a:r>
              <a:rPr dirty="0" sz="2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points</a:t>
            </a:r>
          </a:p>
          <a:p>
            <a:pPr marL="0" marR="0">
              <a:lnSpc>
                <a:spcPts val="2737"/>
              </a:lnSpc>
              <a:spcBef>
                <a:spcPts val="1167"/>
              </a:spcBef>
              <a:spcAft>
                <a:spcPts val="0"/>
              </a:spcAft>
            </a:pPr>
            <a:r>
              <a:rPr dirty="0" sz="2450">
                <a:solidFill>
                  <a:srgbClr val="191b0e"/>
                </a:solidFill>
                <a:latin typeface="JQQRAC+ArialMT"/>
                <a:cs typeface="JQQRAC+ArialMT"/>
              </a:rPr>
              <a:t>•</a:t>
            </a:r>
            <a:r>
              <a:rPr dirty="0" sz="2450" spc="1553">
                <a:solidFill>
                  <a:srgbClr val="191b0e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Identifying</a:t>
            </a:r>
            <a:r>
              <a:rPr dirty="0" sz="2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Customer</a:t>
            </a:r>
            <a:r>
              <a:rPr dirty="0" sz="2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problem/opportunity</a:t>
            </a:r>
          </a:p>
          <a:p>
            <a:pPr marL="0" marR="0">
              <a:lnSpc>
                <a:spcPts val="2737"/>
              </a:lnSpc>
              <a:spcBef>
                <a:spcPts val="1167"/>
              </a:spcBef>
              <a:spcAft>
                <a:spcPts val="0"/>
              </a:spcAft>
            </a:pPr>
            <a:r>
              <a:rPr dirty="0" sz="2450">
                <a:solidFill>
                  <a:srgbClr val="191b0e"/>
                </a:solidFill>
                <a:latin typeface="JQQRAC+ArialMT"/>
                <a:cs typeface="JQQRAC+ArialMT"/>
              </a:rPr>
              <a:t>•</a:t>
            </a:r>
            <a:r>
              <a:rPr dirty="0" sz="2450" spc="1553">
                <a:solidFill>
                  <a:srgbClr val="191b0e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Generating</a:t>
            </a:r>
            <a:r>
              <a:rPr dirty="0" sz="2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Press</a:t>
            </a:r>
            <a:r>
              <a:rPr dirty="0" sz="2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Release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170431" y="28346"/>
            <a:ext cx="1868788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RMIT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Classification: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Trusted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463040" y="701802"/>
            <a:ext cx="3775868" cy="67166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988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ARCHITECTURE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170431" y="28346"/>
            <a:ext cx="1868788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RMIT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Classification: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Trusted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538734" y="860790"/>
            <a:ext cx="3992259" cy="47007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01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>
                <a:solidFill>
                  <a:srgbClr val="191b0e"/>
                </a:solidFill>
                <a:latin typeface="CJOHEU+FranklinGothic-Book,Bold"/>
                <a:cs typeface="CJOHEU+FranklinGothic-Book,Bold"/>
              </a:rPr>
              <a:t>Why</a:t>
            </a:r>
            <a:r>
              <a:rPr dirty="0" sz="3000">
                <a:solidFill>
                  <a:srgbClr val="191b0e"/>
                </a:solidFill>
                <a:latin typeface="CJOHEU+FranklinGothic-Book,Bold"/>
                <a:cs typeface="CJOHEU+FranklinGothic-Book,Bold"/>
              </a:rPr>
              <a:t> </a:t>
            </a:r>
            <a:r>
              <a:rPr dirty="0" sz="3000">
                <a:solidFill>
                  <a:srgbClr val="191b0e"/>
                </a:solidFill>
                <a:latin typeface="CJOHEU+FranklinGothic-Book,Bold"/>
                <a:cs typeface="CJOHEU+FranklinGothic-Book,Bold"/>
              </a:rPr>
              <a:t>Machine</a:t>
            </a:r>
            <a:r>
              <a:rPr dirty="0" sz="3000">
                <a:solidFill>
                  <a:srgbClr val="191b0e"/>
                </a:solidFill>
                <a:latin typeface="CJOHEU+FranklinGothic-Book,Bold"/>
                <a:cs typeface="CJOHEU+FranklinGothic-Book,Bold"/>
              </a:rPr>
              <a:t> </a:t>
            </a:r>
            <a:r>
              <a:rPr dirty="0" sz="3000">
                <a:solidFill>
                  <a:srgbClr val="191b0e"/>
                </a:solidFill>
                <a:latin typeface="CJOHEU+FranklinGothic-Book,Bold"/>
                <a:cs typeface="CJOHEU+FranklinGothic-Book,Bold"/>
              </a:rPr>
              <a:t>Learning?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727697" y="860790"/>
            <a:ext cx="3802521" cy="47007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401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>
                <a:solidFill>
                  <a:srgbClr val="191b0e"/>
                </a:solidFill>
                <a:latin typeface="UDWVBV+FranklinGothic-Book"/>
                <a:cs typeface="UDWVBV+FranklinGothic-Book"/>
              </a:rPr>
              <a:t>ꢀ</a:t>
            </a:r>
            <a:r>
              <a:rPr dirty="0" sz="30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3000">
                <a:solidFill>
                  <a:srgbClr val="191b0e"/>
                </a:solidFill>
                <a:latin typeface="UDWVBV+FranklinGothic-Book"/>
                <a:cs typeface="UDWVBV+FranklinGothic-Book"/>
              </a:rPr>
              <a:t>ꢀ</a:t>
            </a:r>
            <a:r>
              <a:rPr dirty="0" sz="30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3000">
                <a:solidFill>
                  <a:srgbClr val="191b0e"/>
                </a:solidFill>
                <a:latin typeface="UDWVBV+FranklinGothic-Book"/>
                <a:cs typeface="UDWVBV+FranklinGothic-Book"/>
              </a:rPr>
              <a:t>ꢀ</a:t>
            </a:r>
            <a:r>
              <a:rPr dirty="0" sz="30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3000">
                <a:solidFill>
                  <a:srgbClr val="191b0e"/>
                </a:solidFill>
                <a:latin typeface="UDWVBV+FranklinGothic-Book"/>
                <a:cs typeface="UDWVBV+FranklinGothic-Book"/>
              </a:rPr>
              <a:t>ꢀ</a:t>
            </a:r>
            <a:r>
              <a:rPr dirty="0" sz="3000" spc="225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3000">
                <a:solidFill>
                  <a:srgbClr val="191b0e"/>
                </a:solidFill>
                <a:latin typeface="CJOHEU+FranklinGothic-Book,Bold"/>
                <a:cs typeface="CJOHEU+FranklinGothic-Book,Bold"/>
              </a:rPr>
              <a:t>Why</a:t>
            </a:r>
            <a:r>
              <a:rPr dirty="0" sz="3000">
                <a:solidFill>
                  <a:srgbClr val="191b0e"/>
                </a:solidFill>
                <a:latin typeface="CJOHEU+FranklinGothic-Book,Bold"/>
                <a:cs typeface="CJOHEU+FranklinGothic-Book,Bold"/>
              </a:rPr>
              <a:t> </a:t>
            </a:r>
            <a:r>
              <a:rPr dirty="0" sz="3000">
                <a:solidFill>
                  <a:srgbClr val="191b0e"/>
                </a:solidFill>
                <a:latin typeface="CJOHEU+FranklinGothic-Book,Bold"/>
                <a:cs typeface="CJOHEU+FranklinGothic-Book,Bold"/>
              </a:rPr>
              <a:t>Ip</a:t>
            </a:r>
            <a:r>
              <a:rPr dirty="0" sz="3000">
                <a:solidFill>
                  <a:srgbClr val="191b0e"/>
                </a:solidFill>
                <a:latin typeface="CJOHEU+FranklinGothic-Book,Bold"/>
                <a:cs typeface="CJOHEU+FranklinGothic-Book,Bold"/>
              </a:rPr>
              <a:t> </a:t>
            </a:r>
            <a:r>
              <a:rPr dirty="0" sz="3000">
                <a:solidFill>
                  <a:srgbClr val="191b0e"/>
                </a:solidFill>
                <a:latin typeface="CJOHEU+FranklinGothic-Book,Bold"/>
                <a:cs typeface="CJOHEU+FranklinGothic-Book,Bold"/>
              </a:rPr>
              <a:t>insights</a:t>
            </a:r>
            <a:r>
              <a:rPr dirty="0" sz="3000">
                <a:solidFill>
                  <a:srgbClr val="191b0e"/>
                </a:solidFill>
                <a:latin typeface="UDWVBV+FranklinGothic-Book"/>
                <a:cs typeface="UDWVBV+FranklinGothic-Book"/>
              </a:rPr>
              <a:t>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008950" y="5581278"/>
            <a:ext cx="3165989" cy="57490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66"/>
              </a:lnSpc>
              <a:spcBef>
                <a:spcPts val="0"/>
              </a:spcBef>
              <a:spcAft>
                <a:spcPts val="0"/>
              </a:spcAft>
            </a:pPr>
            <a:r>
              <a:rPr dirty="0" sz="1850">
                <a:solidFill>
                  <a:srgbClr val="000000"/>
                </a:solidFill>
                <a:latin typeface="JQQRAC+ArialMT"/>
                <a:cs typeface="JQQRAC+ArialMT"/>
              </a:rPr>
              <a:t>•</a:t>
            </a:r>
            <a:r>
              <a:rPr dirty="0" sz="1850" spc="113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Ability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to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learn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from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the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data</a:t>
            </a:r>
          </a:p>
          <a:p>
            <a:pPr marL="0" marR="0">
              <a:lnSpc>
                <a:spcPts val="2066"/>
              </a:lnSpc>
              <a:spcBef>
                <a:spcPts val="43"/>
              </a:spcBef>
              <a:spcAft>
                <a:spcPts val="0"/>
              </a:spcAft>
            </a:pPr>
            <a:r>
              <a:rPr dirty="0" sz="1850">
                <a:solidFill>
                  <a:srgbClr val="000000"/>
                </a:solidFill>
                <a:latin typeface="JQQRAC+ArialMT"/>
                <a:cs typeface="JQQRAC+ArialMT"/>
              </a:rPr>
              <a:t>•</a:t>
            </a:r>
            <a:r>
              <a:rPr dirty="0" sz="1850" spc="113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Enhanced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detection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speed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827429" y="5584262"/>
            <a:ext cx="4449363" cy="57490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66"/>
              </a:lnSpc>
              <a:spcBef>
                <a:spcPts val="0"/>
              </a:spcBef>
              <a:spcAft>
                <a:spcPts val="0"/>
              </a:spcAft>
            </a:pPr>
            <a:r>
              <a:rPr dirty="0" sz="1850">
                <a:solidFill>
                  <a:srgbClr val="000000"/>
                </a:solidFill>
                <a:latin typeface="JQQRAC+ArialMT"/>
                <a:cs typeface="JQQRAC+ArialMT"/>
              </a:rPr>
              <a:t>•</a:t>
            </a:r>
            <a:r>
              <a:rPr dirty="0" sz="1850" spc="113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Learns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usage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patterns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for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IPv4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addresses</a:t>
            </a:r>
          </a:p>
          <a:p>
            <a:pPr marL="0" marR="0">
              <a:lnSpc>
                <a:spcPts val="2066"/>
              </a:lnSpc>
              <a:spcBef>
                <a:spcPts val="43"/>
              </a:spcBef>
              <a:spcAft>
                <a:spcPts val="0"/>
              </a:spcAft>
            </a:pPr>
            <a:r>
              <a:rPr dirty="0" sz="1850">
                <a:solidFill>
                  <a:srgbClr val="000000"/>
                </a:solidFill>
                <a:latin typeface="JQQRAC+ArialMT"/>
                <a:cs typeface="JQQRAC+ArialMT"/>
              </a:rPr>
              <a:t>•</a:t>
            </a:r>
            <a:r>
              <a:rPr dirty="0" sz="1850" spc="113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Detects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anomalous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Ip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1800">
                <a:solidFill>
                  <a:srgbClr val="000000"/>
                </a:solidFill>
                <a:latin typeface="UDWVBV+FranklinGothic-Book"/>
                <a:cs typeface="UDWVBV+FranklinGothic-Book"/>
              </a:rPr>
              <a:t>addresses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170431" y="28346"/>
            <a:ext cx="1868788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RMIT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Classification: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Trusted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15003" y="296296"/>
            <a:ext cx="6301623" cy="67166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988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WORKING</a:t>
            </a:r>
            <a:r>
              <a:rPr dirty="0" sz="4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4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OF</a:t>
            </a:r>
            <a:r>
              <a:rPr dirty="0" sz="4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4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IP</a:t>
            </a:r>
            <a:r>
              <a:rPr dirty="0" sz="4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4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INSIGHTS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02036" y="1197081"/>
            <a:ext cx="5005034" cy="98781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513"/>
              </a:lnSpc>
              <a:spcBef>
                <a:spcPts val="0"/>
              </a:spcBef>
              <a:spcAft>
                <a:spcPts val="0"/>
              </a:spcAft>
            </a:pPr>
            <a:r>
              <a:rPr dirty="0" sz="2250">
                <a:solidFill>
                  <a:srgbClr val="191b0e"/>
                </a:solidFill>
                <a:latin typeface="JQQRAC+ArialMT"/>
                <a:cs typeface="JQQRAC+ArialMT"/>
              </a:rPr>
              <a:t>•</a:t>
            </a:r>
            <a:r>
              <a:rPr dirty="0" sz="2250" spc="1673">
                <a:solidFill>
                  <a:srgbClr val="191b0e"/>
                </a:solidFill>
                <a:latin typeface="Times New Roman"/>
                <a:cs typeface="Times New Roman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Captures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associations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between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online</a:t>
            </a:r>
          </a:p>
          <a:p>
            <a:pPr marL="384047" marR="0">
              <a:lnSpc>
                <a:spcPts val="2481"/>
              </a:lnSpc>
              <a:spcBef>
                <a:spcPts val="0"/>
              </a:spcBef>
              <a:spcAft>
                <a:spcPts val="0"/>
              </a:spcAft>
            </a:pP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resources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(account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IDs/hostnames</a:t>
            </a:r>
          </a:p>
          <a:p>
            <a:pPr marL="384047" marR="0">
              <a:lnSpc>
                <a:spcPts val="2481"/>
              </a:lnSpc>
              <a:spcBef>
                <a:spcPts val="0"/>
              </a:spcBef>
              <a:spcAft>
                <a:spcPts val="0"/>
              </a:spcAft>
            </a:pP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and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IPv4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addresses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02036" y="2294971"/>
            <a:ext cx="4162219" cy="98781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513"/>
              </a:lnSpc>
              <a:spcBef>
                <a:spcPts val="0"/>
              </a:spcBef>
              <a:spcAft>
                <a:spcPts val="0"/>
              </a:spcAft>
            </a:pPr>
            <a:r>
              <a:rPr dirty="0" sz="2250">
                <a:solidFill>
                  <a:srgbClr val="191b0e"/>
                </a:solidFill>
                <a:latin typeface="JQQRAC+ArialMT"/>
                <a:cs typeface="JQQRAC+ArialMT"/>
              </a:rPr>
              <a:t>•</a:t>
            </a:r>
            <a:r>
              <a:rPr dirty="0" sz="2250" spc="1673">
                <a:solidFill>
                  <a:srgbClr val="191b0e"/>
                </a:solidFill>
                <a:latin typeface="Times New Roman"/>
                <a:cs typeface="Times New Roman"/>
              </a:rPr>
              <a:t> </a:t>
            </a:r>
            <a:r>
              <a:rPr dirty="0" sz="2200">
                <a:solidFill>
                  <a:srgbClr val="191b0e"/>
                </a:solidFill>
                <a:latin typeface="CJOHEU+FranklinGothic-Book,Bold"/>
                <a:cs typeface="CJOHEU+FranklinGothic-Book,Bold"/>
              </a:rPr>
              <a:t>IPv4</a:t>
            </a:r>
            <a:r>
              <a:rPr dirty="0" sz="2200">
                <a:solidFill>
                  <a:srgbClr val="191b0e"/>
                </a:solidFill>
                <a:latin typeface="CJOHEU+FranklinGothic-Book,Bold"/>
                <a:cs typeface="CJOHEU+FranklinGothic-Book,Bold"/>
              </a:rPr>
              <a:t> </a:t>
            </a:r>
            <a:r>
              <a:rPr dirty="0" sz="2200">
                <a:solidFill>
                  <a:srgbClr val="191b0e"/>
                </a:solidFill>
                <a:latin typeface="CJOHEU+FranklinGothic-Book,Bold"/>
                <a:cs typeface="CJOHEU+FranklinGothic-Book,Bold"/>
              </a:rPr>
              <a:t>or</a:t>
            </a:r>
            <a:r>
              <a:rPr dirty="0" sz="2200">
                <a:solidFill>
                  <a:srgbClr val="191b0e"/>
                </a:solidFill>
                <a:latin typeface="CJOHEU+FranklinGothic-Book,Bold"/>
                <a:cs typeface="CJOHEU+FranklinGothic-Book,Bold"/>
              </a:rPr>
              <a:t> </a:t>
            </a:r>
            <a:r>
              <a:rPr dirty="0" sz="2200">
                <a:solidFill>
                  <a:srgbClr val="191b0e"/>
                </a:solidFill>
                <a:latin typeface="CJOHEU+FranklinGothic-Book,Bold"/>
                <a:cs typeface="CJOHEU+FranklinGothic-Book,Bold"/>
              </a:rPr>
              <a:t>IP</a:t>
            </a:r>
            <a:r>
              <a:rPr dirty="0" sz="2200">
                <a:solidFill>
                  <a:srgbClr val="191b0e"/>
                </a:solidFill>
                <a:latin typeface="CJOHEU+FranklinGothic-Book,Bold"/>
                <a:cs typeface="CJOHEU+FranklinGothic-Book,Bold"/>
              </a:rPr>
              <a:t> </a:t>
            </a:r>
            <a:r>
              <a:rPr dirty="0" sz="2200">
                <a:solidFill>
                  <a:srgbClr val="191b0e"/>
                </a:solidFill>
                <a:latin typeface="CJOHEU+FranklinGothic-Book,Bold"/>
                <a:cs typeface="CJOHEU+FranklinGothic-Book,Bold"/>
              </a:rPr>
              <a:t>addresses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: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unique</a:t>
            </a:r>
          </a:p>
          <a:p>
            <a:pPr marL="384047" marR="0">
              <a:lnSpc>
                <a:spcPts val="2481"/>
              </a:lnSpc>
              <a:spcBef>
                <a:spcPts val="0"/>
              </a:spcBef>
              <a:spcAft>
                <a:spcPts val="0"/>
              </a:spcAft>
            </a:pP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addresses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of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digital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devices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on</a:t>
            </a:r>
          </a:p>
          <a:p>
            <a:pPr marL="384047" marR="0">
              <a:lnSpc>
                <a:spcPts val="2481"/>
              </a:lnSpc>
              <a:spcBef>
                <a:spcPts val="0"/>
              </a:spcBef>
              <a:spcAft>
                <a:spcPts val="0"/>
              </a:spcAft>
            </a:pP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internet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102036" y="3392861"/>
            <a:ext cx="4858217" cy="35749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513"/>
              </a:lnSpc>
              <a:spcBef>
                <a:spcPts val="0"/>
              </a:spcBef>
              <a:spcAft>
                <a:spcPts val="0"/>
              </a:spcAft>
            </a:pPr>
            <a:r>
              <a:rPr dirty="0" sz="2250">
                <a:solidFill>
                  <a:srgbClr val="191b0e"/>
                </a:solidFill>
                <a:latin typeface="JQQRAC+ArialMT"/>
                <a:cs typeface="JQQRAC+ArialMT"/>
              </a:rPr>
              <a:t>•</a:t>
            </a:r>
            <a:r>
              <a:rPr dirty="0" sz="2250" spc="1673">
                <a:solidFill>
                  <a:srgbClr val="191b0e"/>
                </a:solidFill>
                <a:latin typeface="Times New Roman"/>
                <a:cs typeface="Times New Roman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Assign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scores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based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on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compatibility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486084" y="3710634"/>
            <a:ext cx="4645673" cy="3548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494"/>
              </a:lnSpc>
              <a:spcBef>
                <a:spcPts val="0"/>
              </a:spcBef>
              <a:spcAft>
                <a:spcPts val="0"/>
              </a:spcAft>
            </a:pP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between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hostnames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and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IP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addresses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102036" y="4175587"/>
            <a:ext cx="4941353" cy="98781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513"/>
              </a:lnSpc>
              <a:spcBef>
                <a:spcPts val="0"/>
              </a:spcBef>
              <a:spcAft>
                <a:spcPts val="0"/>
              </a:spcAft>
            </a:pPr>
            <a:r>
              <a:rPr dirty="0" sz="2250">
                <a:solidFill>
                  <a:srgbClr val="191b0e"/>
                </a:solidFill>
                <a:latin typeface="JQQRAC+ArialMT"/>
                <a:cs typeface="JQQRAC+ArialMT"/>
              </a:rPr>
              <a:t>•</a:t>
            </a:r>
            <a:r>
              <a:rPr dirty="0" sz="2250" spc="1673">
                <a:solidFill>
                  <a:srgbClr val="191b0e"/>
                </a:solidFill>
                <a:latin typeface="Times New Roman"/>
                <a:cs typeface="Times New Roman"/>
              </a:rPr>
              <a:t> </a:t>
            </a:r>
            <a:r>
              <a:rPr dirty="0" sz="2200">
                <a:solidFill>
                  <a:srgbClr val="191b0e"/>
                </a:solidFill>
                <a:latin typeface="CJOHEU+FranklinGothic-Book,Bold"/>
                <a:cs typeface="CJOHEU+FranklinGothic-Book,Bold"/>
              </a:rPr>
              <a:t>Threshold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: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Identification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of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score</a:t>
            </a:r>
          </a:p>
          <a:p>
            <a:pPr marL="384047" marR="0">
              <a:lnSpc>
                <a:spcPts val="2481"/>
              </a:lnSpc>
              <a:spcBef>
                <a:spcPts val="0"/>
              </a:spcBef>
              <a:spcAft>
                <a:spcPts val="0"/>
              </a:spcAft>
            </a:pP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value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from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which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suspicious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behavior</a:t>
            </a:r>
          </a:p>
          <a:p>
            <a:pPr marL="384047" marR="0">
              <a:lnSpc>
                <a:spcPts val="2481"/>
              </a:lnSpc>
              <a:spcBef>
                <a:spcPts val="0"/>
              </a:spcBef>
              <a:spcAft>
                <a:spcPts val="0"/>
              </a:spcAft>
            </a:pP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starts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102036" y="5273476"/>
            <a:ext cx="5007431" cy="98781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513"/>
              </a:lnSpc>
              <a:spcBef>
                <a:spcPts val="0"/>
              </a:spcBef>
              <a:spcAft>
                <a:spcPts val="0"/>
              </a:spcAft>
            </a:pPr>
            <a:r>
              <a:rPr dirty="0" sz="2250">
                <a:solidFill>
                  <a:srgbClr val="191b0e"/>
                </a:solidFill>
                <a:latin typeface="JQQRAC+ArialMT"/>
                <a:cs typeface="JQQRAC+ArialMT"/>
              </a:rPr>
              <a:t>•</a:t>
            </a:r>
            <a:r>
              <a:rPr dirty="0" sz="2250" spc="1673">
                <a:solidFill>
                  <a:srgbClr val="191b0e"/>
                </a:solidFill>
                <a:latin typeface="Times New Roman"/>
                <a:cs typeface="Times New Roman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Score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above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threshold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considered</a:t>
            </a:r>
          </a:p>
          <a:p>
            <a:pPr marL="384047" marR="0">
              <a:lnSpc>
                <a:spcPts val="2481"/>
              </a:lnSpc>
              <a:spcBef>
                <a:spcPts val="0"/>
              </a:spcBef>
              <a:spcAft>
                <a:spcPts val="0"/>
              </a:spcAft>
            </a:pP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anomalous;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triggers</a:t>
            </a:r>
            <a:r>
              <a:rPr dirty="0" sz="2200" spc="-1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CJOHEU+FranklinGothic-Book,Bold"/>
                <a:cs typeface="CJOHEU+FranklinGothic-Book,Bold"/>
              </a:rPr>
              <a:t>MFA</a:t>
            </a:r>
            <a:r>
              <a:rPr dirty="0" sz="2200">
                <a:solidFill>
                  <a:srgbClr val="191b0e"/>
                </a:solidFill>
                <a:latin typeface="CJOHEU+FranklinGothic-Book,Bold"/>
                <a:cs typeface="CJOHEU+FranklinGothic-Book,Bold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(Multi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Factor</a:t>
            </a:r>
          </a:p>
          <a:p>
            <a:pPr marL="384047" marR="0">
              <a:lnSpc>
                <a:spcPts val="2481"/>
              </a:lnSpc>
              <a:spcBef>
                <a:spcPts val="0"/>
              </a:spcBef>
              <a:spcAft>
                <a:spcPts val="0"/>
              </a:spcAft>
            </a:pPr>
            <a:r>
              <a:rPr dirty="0" sz="2200">
                <a:solidFill>
                  <a:srgbClr val="191b0e"/>
                </a:solidFill>
                <a:latin typeface="UDWVBV+FranklinGothic-Book"/>
                <a:cs typeface="UDWVBV+FranklinGothic-Book"/>
              </a:rPr>
              <a:t>Authentication)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170431" y="28346"/>
            <a:ext cx="1868788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RMIT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Classification: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Trusted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463040" y="701802"/>
            <a:ext cx="6211655" cy="67166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988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FUTURE</a:t>
            </a:r>
            <a:r>
              <a:rPr dirty="0" sz="4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4400">
                <a:solidFill>
                  <a:srgbClr val="191b0e"/>
                </a:solidFill>
                <a:latin typeface="UDWVBV+FranklinGothic-Book"/>
                <a:cs typeface="UDWVBV+FranklinGothic-Book"/>
              </a:rPr>
              <a:t>ENHANCEMENTS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79699" y="5418942"/>
            <a:ext cx="2018120" cy="2972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JOHEU+FranklinGothic-Book,Bold"/>
                <a:cs typeface="CJOHEU+FranklinGothic-Book,Bold"/>
              </a:rPr>
              <a:t>Notification</a:t>
            </a:r>
            <a:r>
              <a:rPr dirty="0" sz="1800">
                <a:solidFill>
                  <a:srgbClr val="000000"/>
                </a:solidFill>
                <a:latin typeface="CJOHEU+FranklinGothic-Book,Bold"/>
                <a:cs typeface="CJOHEU+FranklinGothic-Book,Bold"/>
              </a:rPr>
              <a:t> </a:t>
            </a:r>
            <a:r>
              <a:rPr dirty="0" sz="1800">
                <a:solidFill>
                  <a:srgbClr val="000000"/>
                </a:solidFill>
                <a:latin typeface="CJOHEU+FranklinGothic-Book,Bold"/>
                <a:cs typeface="CJOHEU+FranklinGothic-Book,Bold"/>
              </a:rPr>
              <a:t>Service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72276" y="5446665"/>
            <a:ext cx="1211572" cy="2972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JOHEU+FranklinGothic-Book,Bold"/>
                <a:cs typeface="CJOHEU+FranklinGothic-Book,Bold"/>
              </a:rPr>
              <a:t>Dashboard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530095" y="28346"/>
            <a:ext cx="1509124" cy="190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Classification: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eedc00"/>
                </a:solidFill>
                <a:latin typeface="Calibri"/>
                <a:cs typeface="Calibri"/>
              </a:rPr>
              <a:t>Trusted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496204" y="1603134"/>
            <a:ext cx="1056623" cy="66556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24631" marR="0">
              <a:lnSpc>
                <a:spcPts val="17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Helps</a:t>
            </a:r>
          </a:p>
          <a:p>
            <a:pPr marL="0" marR="0">
              <a:lnSpc>
                <a:spcPts val="1619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businesses</a:t>
            </a:r>
          </a:p>
          <a:p>
            <a:pPr marL="328612" marR="0">
              <a:lnSpc>
                <a:spcPts val="16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act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967206" y="1603134"/>
            <a:ext cx="1000720" cy="66556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17475" marR="0">
              <a:lnSpc>
                <a:spcPts val="17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Detects</a:t>
            </a:r>
          </a:p>
          <a:p>
            <a:pPr marL="0" marR="0">
              <a:lnSpc>
                <a:spcPts val="1619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suspicious</a:t>
            </a:r>
          </a:p>
          <a:p>
            <a:pPr marL="233362" marR="0">
              <a:lnSpc>
                <a:spcPts val="16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login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485091" y="2220354"/>
            <a:ext cx="1081366" cy="2540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beforehand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032293" y="2220354"/>
            <a:ext cx="873286" cy="2540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attempts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001954" y="2287642"/>
            <a:ext cx="3715560" cy="22805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6122"/>
              </a:lnSpc>
              <a:spcBef>
                <a:spcPts val="0"/>
              </a:spcBef>
              <a:spcAft>
                <a:spcPts val="0"/>
              </a:spcAft>
            </a:pPr>
            <a:r>
              <a:rPr dirty="0" sz="5400">
                <a:solidFill>
                  <a:srgbClr val="efede3"/>
                </a:solidFill>
                <a:latin typeface="UDWVBV+FranklinGothic-Book"/>
                <a:cs typeface="UDWVBV+FranklinGothic-Book"/>
              </a:rPr>
              <a:t>KEEP</a:t>
            </a:r>
            <a:r>
              <a:rPr dirty="0" sz="5400">
                <a:solidFill>
                  <a:srgbClr val="efede3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5400">
                <a:solidFill>
                  <a:srgbClr val="efede3"/>
                </a:solidFill>
                <a:latin typeface="UDWVBV+FranklinGothic-Book"/>
                <a:cs typeface="UDWVBV+FranklinGothic-Book"/>
              </a:rPr>
              <a:t>CALM,</a:t>
            </a:r>
          </a:p>
          <a:p>
            <a:pPr marL="357187" marR="0">
              <a:lnSpc>
                <a:spcPts val="5767"/>
              </a:lnSpc>
              <a:spcBef>
                <a:spcPts val="0"/>
              </a:spcBef>
              <a:spcAft>
                <a:spcPts val="0"/>
              </a:spcAft>
            </a:pPr>
            <a:r>
              <a:rPr dirty="0" sz="5400">
                <a:solidFill>
                  <a:srgbClr val="efede3"/>
                </a:solidFill>
                <a:latin typeface="UDWVBV+FranklinGothic-Book"/>
                <a:cs typeface="UDWVBV+FranklinGothic-Book"/>
              </a:rPr>
              <a:t>VICYSAVER</a:t>
            </a:r>
          </a:p>
          <a:p>
            <a:pPr marL="1217612" marR="0">
              <a:lnSpc>
                <a:spcPts val="5767"/>
              </a:lnSpc>
              <a:spcBef>
                <a:spcPts val="0"/>
              </a:spcBef>
              <a:spcAft>
                <a:spcPts val="0"/>
              </a:spcAft>
            </a:pPr>
            <a:r>
              <a:rPr dirty="0" sz="5400">
                <a:solidFill>
                  <a:srgbClr val="efede3"/>
                </a:solidFill>
                <a:latin typeface="UDWVBV+FranklinGothic-Book"/>
                <a:cs typeface="UDWVBV+FranklinGothic-Book"/>
              </a:rPr>
              <a:t>IS</a:t>
            </a:r>
            <a:r>
              <a:rPr dirty="0" sz="5400">
                <a:solidFill>
                  <a:srgbClr val="efede3"/>
                </a:solidFill>
                <a:latin typeface="UDWVBV+FranklinGothic-Book"/>
                <a:cs typeface="UDWVBV+FranklinGothic-Book"/>
              </a:rPr>
              <a:t> </a:t>
            </a:r>
            <a:r>
              <a:rPr dirty="0" sz="5400">
                <a:solidFill>
                  <a:srgbClr val="efede3"/>
                </a:solidFill>
                <a:latin typeface="UDWVBV+FranklinGothic-Book"/>
                <a:cs typeface="UDWVBV+FranklinGothic-Book"/>
              </a:rPr>
              <a:t>HERE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793580" y="2879540"/>
            <a:ext cx="845939" cy="87130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76993" marR="0">
              <a:lnSpc>
                <a:spcPts val="17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Uses</a:t>
            </a: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 </a:t>
            </a: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a</a:t>
            </a:r>
          </a:p>
          <a:p>
            <a:pPr marL="0" marR="0">
              <a:lnSpc>
                <a:spcPts val="16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machine</a:t>
            </a:r>
          </a:p>
          <a:p>
            <a:pPr marL="21431" marR="0">
              <a:lnSpc>
                <a:spcPts val="1619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learning</a:t>
            </a:r>
          </a:p>
          <a:p>
            <a:pPr marL="96837" marR="0">
              <a:lnSpc>
                <a:spcPts val="1620"/>
              </a:lnSpc>
              <a:spcBef>
                <a:spcPts val="50"/>
              </a:spcBef>
              <a:spcAft>
                <a:spcPts val="0"/>
              </a:spcAft>
            </a:pP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model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6649986" y="3188149"/>
            <a:ext cx="1251749" cy="2540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Provide</a:t>
            </a: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 </a:t>
            </a: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alerts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8985462" y="4258816"/>
            <a:ext cx="966303" cy="66556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2068" marR="0">
              <a:lnSpc>
                <a:spcPts val="17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Can</a:t>
            </a: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 </a:t>
            </a: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train</a:t>
            </a:r>
          </a:p>
          <a:p>
            <a:pPr marL="0" marR="0">
              <a:lnSpc>
                <a:spcPts val="16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numerous</a:t>
            </a:r>
          </a:p>
          <a:p>
            <a:pPr marL="57150" marR="0">
              <a:lnSpc>
                <a:spcPts val="1620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web</a:t>
            </a: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 </a:t>
            </a: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logs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7605741" y="4464556"/>
            <a:ext cx="840171" cy="2540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500">
                <a:solidFill>
                  <a:srgbClr val="ffffff"/>
                </a:solidFill>
                <a:latin typeface="CJOHEU+FranklinGothic-Book,Bold"/>
                <a:cs typeface="CJOHEU+FranklinGothic-Book,Bold"/>
              </a:rPr>
              <a:t>Scalable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resentationFormat>On-screen Show (4:3)</PresentationFormat>
  <ScaleCrop>false</ScaleCrop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cp:revision>1</cp:revision>
  <dcterms:modified xsi:type="dcterms:W3CDTF">2021-12-06T21:06:25-06:00</dcterms:modified>
</cp:coreProperties>
</file>