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315" r:id="rId3"/>
    <p:sldId id="317" r:id="rId4"/>
    <p:sldId id="318" r:id="rId5"/>
    <p:sldId id="303" r:id="rId6"/>
    <p:sldId id="284" r:id="rId7"/>
    <p:sldId id="319" r:id="rId8"/>
    <p:sldId id="310" r:id="rId9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9147"/>
    <a:srgbClr val="FAC800"/>
    <a:srgbClr val="000054"/>
    <a:srgbClr val="EEDC00"/>
    <a:srgbClr val="C864C8"/>
    <a:srgbClr val="E60028"/>
    <a:srgbClr val="00C8A0"/>
    <a:srgbClr val="50D2FF"/>
    <a:srgbClr val="0078FF"/>
    <a:srgbClr val="AA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6" autoAdjust="0"/>
    <p:restoredTop sz="87950" autoAdjust="0"/>
  </p:normalViewPr>
  <p:slideViewPr>
    <p:cSldViewPr snapToGrid="0" snapToObjects="1">
      <p:cViewPr varScale="1">
        <p:scale>
          <a:sx n="78" d="100"/>
          <a:sy n="78" d="100"/>
        </p:scale>
        <p:origin x="944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558FA-DB6C-7C46-8A53-404FEABDFDE5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83868-CFAB-8849-9882-1BB49D8AE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3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E379-ED5C-DD45-99D5-F4325B4D2E8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68731-C7E4-6F48-BB60-3D6BFE7F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1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create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above headline: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size and weight as the headline and set using a soft return.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(—):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Alt+Ctrl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- (minus)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(—):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Shift+Alt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Option+hyphen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8731-C7E4-6F48-BB60-3D6BFE7FE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create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above headline: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size and weight as the headline and set using a soft return.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(—):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Alt+Ctrl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- (minus)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dash (—):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Shift+Alt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Option+hyphen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8731-C7E4-6F48-BB60-3D6BFE7FEB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8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5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1"/>
          <p:cNvSpPr/>
          <p:nvPr userDrawn="1"/>
        </p:nvSpPr>
        <p:spPr>
          <a:xfrm>
            <a:off x="7422508" y="927817"/>
            <a:ext cx="1721492" cy="3304786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rgbClr val="FC9147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EDC00"/>
              </a:solidFill>
            </a:endParaRPr>
          </a:p>
        </p:txBody>
      </p:sp>
      <p:sp>
        <p:nvSpPr>
          <p:cNvPr id="14" name="Oval 12"/>
          <p:cNvSpPr/>
          <p:nvPr userDrawn="1"/>
        </p:nvSpPr>
        <p:spPr>
          <a:xfrm>
            <a:off x="0" y="919203"/>
            <a:ext cx="1645173" cy="3314434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336"/>
            <a:ext cx="8235176" cy="1138970"/>
          </a:xfrm>
        </p:spPr>
        <p:txBody>
          <a:bodyPr>
            <a:norm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95306"/>
            <a:ext cx="8235176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4329266"/>
            <a:ext cx="1326397" cy="59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1"/>
          <p:cNvSpPr/>
          <p:nvPr userDrawn="1"/>
        </p:nvSpPr>
        <p:spPr>
          <a:xfrm>
            <a:off x="7422508" y="927817"/>
            <a:ext cx="1721492" cy="3304786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rgbClr val="FC9147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2"/>
          <p:cNvSpPr/>
          <p:nvPr userDrawn="1"/>
        </p:nvSpPr>
        <p:spPr>
          <a:xfrm>
            <a:off x="0" y="919203"/>
            <a:ext cx="1645173" cy="3314434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E6002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337"/>
            <a:ext cx="7324493" cy="1138970"/>
          </a:xfrm>
        </p:spPr>
        <p:txBody>
          <a:bodyPr>
            <a:normAutofit/>
          </a:bodyPr>
          <a:lstStyle>
            <a:lvl1pPr algn="l">
              <a:defRPr sz="3400">
                <a:solidFill>
                  <a:srgbClr val="000054"/>
                </a:solidFill>
              </a:defRPr>
            </a:lvl1pPr>
          </a:lstStyle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95306"/>
            <a:ext cx="823517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005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4329266"/>
            <a:ext cx="1357693" cy="60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272" y="4329266"/>
            <a:ext cx="1326397" cy="594137"/>
          </a:xfrm>
          <a:prstGeom prst="rect">
            <a:avLst/>
          </a:prstGeom>
        </p:spPr>
      </p:pic>
      <p:sp>
        <p:nvSpPr>
          <p:cNvPr id="15" name="Rectangle 21"/>
          <p:cNvSpPr/>
          <p:nvPr userDrawn="1"/>
        </p:nvSpPr>
        <p:spPr>
          <a:xfrm rot="16200000" flipH="1">
            <a:off x="7069086" y="3262757"/>
            <a:ext cx="1288305" cy="2473188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rgbClr val="FC9147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2"/>
          <p:cNvSpPr/>
          <p:nvPr userDrawn="1"/>
        </p:nvSpPr>
        <p:spPr>
          <a:xfrm rot="16200000" flipH="1">
            <a:off x="7101252" y="-624605"/>
            <a:ext cx="1231191" cy="2480408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6741" y="1158489"/>
            <a:ext cx="7497956" cy="1856328"/>
          </a:xfrm>
        </p:spPr>
        <p:txBody>
          <a:bodyPr>
            <a:no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AU" dirty="0"/>
              <a:t>Breaker statement </a:t>
            </a:r>
            <a:br>
              <a:rPr lang="en-AU" dirty="0"/>
            </a:br>
            <a:r>
              <a:rPr lang="en-AU" dirty="0"/>
              <a:t>to be placed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273" y="3014816"/>
            <a:ext cx="7497956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421268" y="2787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432760" y="4911571"/>
            <a:ext cx="2787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4DEE52-25AF-7B49-B9FC-7562266B64DE}" type="slidenum">
              <a:rPr lang="en-US" sz="600" smtClean="0">
                <a:solidFill>
                  <a:srgbClr val="FFFFFF"/>
                </a:solidFill>
                <a:latin typeface="Arial"/>
                <a:cs typeface="Arial"/>
              </a:rPr>
              <a:pPr/>
              <a:t>‹#›</a:t>
            </a:fld>
            <a:endParaRPr lang="en-US" sz="6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272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FC9147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EDC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5440"/>
            <a:ext cx="7627938" cy="386812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>
                <a:solidFill>
                  <a:srgbClr val="E60028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32760" y="4911571"/>
            <a:ext cx="2787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4DEE52-25AF-7B49-B9FC-7562266B64DE}" type="slidenum">
              <a:rPr lang="en-US" sz="600" smtClean="0">
                <a:solidFill>
                  <a:srgbClr val="000000"/>
                </a:solidFill>
                <a:latin typeface="Arial"/>
                <a:cs typeface="Arial"/>
              </a:rPr>
              <a:pPr/>
              <a:t>‹#›</a:t>
            </a:fld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112" y="4329266"/>
            <a:ext cx="1357693" cy="60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4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Page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7532"/>
            <a:ext cx="7082263" cy="1111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0054"/>
                </a:solidFill>
              </a:defRPr>
            </a:lvl1pPr>
          </a:lstStyle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503365"/>
            <a:ext cx="7082263" cy="272319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63525" indent="-263525">
              <a:buFont typeface="Lucida Grande"/>
              <a:buChar char="—"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335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Page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7532"/>
            <a:ext cx="7082263" cy="1111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1" y="1503365"/>
            <a:ext cx="3373120" cy="272319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63525" indent="-263525">
              <a:buFont typeface="Lucida Grande"/>
              <a:buChar char="—"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166342" y="1503048"/>
            <a:ext cx="3373121" cy="27225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63525" indent="-263525">
              <a:buFont typeface="Arial"/>
              <a:buChar char="—"/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0640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112" y="4329266"/>
            <a:ext cx="1357693" cy="6081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532"/>
            <a:ext cx="7082263" cy="1111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051"/>
            <a:ext cx="8229600" cy="2746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val 12"/>
          <p:cNvSpPr/>
          <p:nvPr/>
        </p:nvSpPr>
        <p:spPr>
          <a:xfrm rot="5400000">
            <a:off x="8032558" y="-220198"/>
            <a:ext cx="434043" cy="874440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Rectangle 21"/>
          <p:cNvSpPr/>
          <p:nvPr/>
        </p:nvSpPr>
        <p:spPr>
          <a:xfrm rot="5400000">
            <a:off x="8023763" y="4480464"/>
            <a:ext cx="454178" cy="871895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rgbClr val="FC9147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32760" y="4911571"/>
            <a:ext cx="2787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4DEE52-25AF-7B49-B9FC-7562266B64DE}" type="slidenum">
              <a:rPr lang="en-US" sz="600" smtClean="0">
                <a:solidFill>
                  <a:srgbClr val="000000"/>
                </a:solidFill>
                <a:latin typeface="Arial"/>
                <a:cs typeface="Arial"/>
              </a:rPr>
              <a:pPr/>
              <a:t>‹#›</a:t>
            </a:fld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8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6" r:id="rId3"/>
    <p:sldLayoutId id="2147483654" r:id="rId4"/>
    <p:sldLayoutId id="2147483667" r:id="rId5"/>
    <p:sldLayoutId id="214748366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00005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C9147"/>
                </a:solidFill>
              </a:rPr>
              <a:t>—</a:t>
            </a:r>
            <a:br>
              <a:rPr lang="en-US" dirty="0"/>
            </a:br>
            <a:r>
              <a:rPr lang="en-US" dirty="0"/>
              <a:t>Diploma of Commerce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 one year program equivalent to the first year of the Bachelor of Business</a:t>
            </a:r>
          </a:p>
          <a:p>
            <a:endParaRPr lang="en-US" dirty="0"/>
          </a:p>
          <a:p>
            <a:r>
              <a:rPr lang="en-US" dirty="0"/>
              <a:t>An exciting alternative for international students!!!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4216989"/>
            <a:ext cx="2498493" cy="6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Program Manager </a:t>
            </a:r>
            <a:r>
              <a:rPr lang="en-US" sz="1000" dirty="0" err="1"/>
              <a:t>Annitta</a:t>
            </a:r>
            <a:r>
              <a:rPr lang="en-US" sz="1000" dirty="0"/>
              <a:t> </a:t>
            </a:r>
            <a:r>
              <a:rPr lang="en-US" sz="1000" dirty="0" err="1"/>
              <a:t>Siliato</a:t>
            </a:r>
            <a:endParaRPr lang="en-US" sz="1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82594" y="4216989"/>
            <a:ext cx="2054772" cy="0"/>
          </a:xfrm>
          <a:prstGeom prst="line">
            <a:avLst/>
          </a:prstGeom>
          <a:ln>
            <a:solidFill>
              <a:srgbClr val="FC914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69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2287-F3F3-4989-886A-7944C5994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41" y="1158489"/>
            <a:ext cx="7597206" cy="2466454"/>
          </a:xfrm>
        </p:spPr>
        <p:txBody>
          <a:bodyPr/>
          <a:lstStyle/>
          <a:p>
            <a:r>
              <a:rPr lang="en-AU" dirty="0"/>
              <a:t>How is the Diploma of Commerce the SAME as the first year of a Bachelor of Business?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8B299-3AA2-4209-89E2-B5290CC1C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002" y="4098472"/>
            <a:ext cx="7597206" cy="1537080"/>
          </a:xfrm>
        </p:spPr>
        <p:txBody>
          <a:bodyPr>
            <a:norm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436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160F-2EB8-4F71-AE36-4E700DE3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Students study the SAME eight Common Core Business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E4823-7A5E-4B1E-9D32-5CDB5B149A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/>
              <a:t>Bachelor of Business-Year One</a:t>
            </a:r>
          </a:p>
          <a:p>
            <a:endParaRPr lang="en-AU" dirty="0"/>
          </a:p>
          <a:p>
            <a:r>
              <a:rPr lang="en-AU" dirty="0"/>
              <a:t>Accounting and Organisations</a:t>
            </a:r>
          </a:p>
          <a:p>
            <a:r>
              <a:rPr lang="en-AU" dirty="0"/>
              <a:t>Business Computing</a:t>
            </a:r>
          </a:p>
          <a:p>
            <a:r>
              <a:rPr lang="en-AU" dirty="0"/>
              <a:t>Prices and Markets</a:t>
            </a:r>
          </a:p>
          <a:p>
            <a:r>
              <a:rPr lang="en-AU" dirty="0"/>
              <a:t>Macroeconomics</a:t>
            </a:r>
          </a:p>
          <a:p>
            <a:r>
              <a:rPr lang="en-AU" dirty="0"/>
              <a:t>Business Statistics</a:t>
            </a:r>
          </a:p>
          <a:p>
            <a:r>
              <a:rPr lang="en-AU" dirty="0"/>
              <a:t>Marketing Principles</a:t>
            </a:r>
          </a:p>
          <a:p>
            <a:r>
              <a:rPr lang="en-AU" dirty="0"/>
              <a:t>Introduction to Management</a:t>
            </a:r>
          </a:p>
          <a:p>
            <a:r>
              <a:rPr lang="en-AU" dirty="0"/>
              <a:t>Commercial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CF181-3CC3-415A-B187-192EC3666F3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Diploma of Commerce-One Year</a:t>
            </a:r>
          </a:p>
          <a:p>
            <a:endParaRPr lang="en-AU" dirty="0"/>
          </a:p>
          <a:p>
            <a:r>
              <a:rPr lang="en-AU" dirty="0"/>
              <a:t>Accounting and Organisations</a:t>
            </a:r>
          </a:p>
          <a:p>
            <a:r>
              <a:rPr lang="en-AU" dirty="0"/>
              <a:t>Business Computing</a:t>
            </a:r>
          </a:p>
          <a:p>
            <a:r>
              <a:rPr lang="en-AU" dirty="0"/>
              <a:t>Prices and Markets</a:t>
            </a:r>
          </a:p>
          <a:p>
            <a:r>
              <a:rPr lang="en-AU" dirty="0"/>
              <a:t>Macroeconomics</a:t>
            </a:r>
          </a:p>
          <a:p>
            <a:r>
              <a:rPr lang="en-AU" dirty="0"/>
              <a:t>Business Statistics</a:t>
            </a:r>
          </a:p>
          <a:p>
            <a:r>
              <a:rPr lang="en-AU" dirty="0"/>
              <a:t>Marketing Principles</a:t>
            </a:r>
          </a:p>
          <a:p>
            <a:r>
              <a:rPr lang="en-AU" dirty="0"/>
              <a:t>Introduction to Management</a:t>
            </a:r>
          </a:p>
          <a:p>
            <a:r>
              <a:rPr lang="en-AU" dirty="0"/>
              <a:t>Commercial Law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451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EB96-64BC-4ACB-A980-E66662174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05" y="718457"/>
            <a:ext cx="7487424" cy="3179173"/>
          </a:xfrm>
        </p:spPr>
        <p:txBody>
          <a:bodyPr/>
          <a:lstStyle/>
          <a:p>
            <a:r>
              <a:rPr lang="en-AU" dirty="0"/>
              <a:t>PEACE OF MIND</a:t>
            </a:r>
            <a:br>
              <a:rPr lang="en-AU" dirty="0"/>
            </a:br>
            <a:br>
              <a:rPr lang="en-AU" dirty="0"/>
            </a:br>
            <a:r>
              <a:rPr lang="en-AU" dirty="0"/>
              <a:t>Pass all eight courses=guaranteed entry into second year of bachelor of business.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79B6C-BAE1-4730-A496-669FF2651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52" y="3976007"/>
            <a:ext cx="7653077" cy="35325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Students must gain 50% for each course and reach a GPA of 1.0</a:t>
            </a:r>
          </a:p>
        </p:txBody>
      </p:sp>
    </p:spTree>
    <p:extLst>
      <p:ext uri="{BB962C8B-B14F-4D97-AF65-F5344CB8AC3E}">
        <p14:creationId xmlns:p14="http://schemas.microsoft.com/office/powerpoint/2010/main" val="349387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40" y="1158489"/>
            <a:ext cx="7868995" cy="2515440"/>
          </a:xfrm>
        </p:spPr>
        <p:txBody>
          <a:bodyPr/>
          <a:lstStyle/>
          <a:p>
            <a:r>
              <a:rPr lang="en-AU" dirty="0"/>
              <a:t>So what are the other benefits of the Diploma of Commerce?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69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932" y="510958"/>
            <a:ext cx="8056773" cy="2784861"/>
          </a:xfrm>
        </p:spPr>
        <p:txBody>
          <a:bodyPr/>
          <a:lstStyle/>
          <a:p>
            <a:r>
              <a:rPr lang="en-AU" dirty="0"/>
              <a:t>Small class sizes plus individual and personalised learning=HIGH PASS RATES</a:t>
            </a:r>
            <a:br>
              <a:rPr lang="en-AU" dirty="0"/>
            </a:br>
            <a:br>
              <a:rPr lang="en-AU" dirty="0"/>
            </a:br>
            <a:r>
              <a:rPr lang="en-AU" dirty="0"/>
              <a:t>Pass rate for 2018-85%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80" y="3421701"/>
            <a:ext cx="3399933" cy="150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3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7C6CB-B566-4DBF-B63E-47065F709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228" y="555171"/>
            <a:ext cx="8041821" cy="3037114"/>
          </a:xfrm>
        </p:spPr>
        <p:txBody>
          <a:bodyPr/>
          <a:lstStyle/>
          <a:p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dirty="0"/>
              <a:t>Work Integrated Learning with real industry clients=BUILDING CONFIDENCE WITH JOB SKILLS.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3CA5D-9CB3-46C2-BA10-862B36E58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273" y="3526971"/>
            <a:ext cx="6666477" cy="802295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Some previous clients-Telstra, NAB, Hugo Boss, Dusk, The Langham, Deloitte, Zoos Victoria, Country Road, Transurban, Optus.</a:t>
            </a:r>
          </a:p>
        </p:txBody>
      </p:sp>
    </p:spTree>
    <p:extLst>
      <p:ext uri="{BB962C8B-B14F-4D97-AF65-F5344CB8AC3E}">
        <p14:creationId xmlns:p14="http://schemas.microsoft.com/office/powerpoint/2010/main" val="54372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41" y="391886"/>
            <a:ext cx="8199986" cy="3690257"/>
          </a:xfrm>
        </p:spPr>
        <p:txBody>
          <a:bodyPr/>
          <a:lstStyle/>
          <a:p>
            <a:r>
              <a:rPr lang="en-AU" sz="2800" dirty="0"/>
              <a:t>Diploma of Commerce plus Bachelor of Business(Dual qualifications)= IMPRESSIVE PROFILE FOR EMPLOYMENT.</a:t>
            </a:r>
            <a:br>
              <a:rPr lang="en-AU" sz="2800" dirty="0"/>
            </a:br>
            <a:br>
              <a:rPr lang="en-AU" sz="2800" dirty="0"/>
            </a:br>
            <a:r>
              <a:rPr lang="en-AU" sz="2800" dirty="0"/>
              <a:t>BONUS OF COST SAVINGS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273" y="2624866"/>
            <a:ext cx="7497956" cy="1704400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4248320"/>
      </p:ext>
    </p:extLst>
  </p:cSld>
  <p:clrMapOvr>
    <a:masterClrMapping/>
  </p:clrMapOvr>
</p:sld>
</file>

<file path=ppt/theme/theme1.xml><?xml version="1.0" encoding="utf-8"?>
<a:theme xmlns:a="http://schemas.openxmlformats.org/drawingml/2006/main" name="Open Day_Business_Orange">
  <a:themeElements>
    <a:clrScheme name="RMIT 1">
      <a:dk1>
        <a:srgbClr val="000054"/>
      </a:dk1>
      <a:lt1>
        <a:sysClr val="window" lastClr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Day_Business_Orange</Template>
  <TotalTime>286</TotalTime>
  <Words>274</Words>
  <Application>Microsoft Office PowerPoint</Application>
  <PresentationFormat>On-screen Show (16:9)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Grande</vt:lpstr>
      <vt:lpstr>Open Day_Business_Orange</vt:lpstr>
      <vt:lpstr>— Diploma of Commerce </vt:lpstr>
      <vt:lpstr>How is the Diploma of Commerce the SAME as the first year of a Bachelor of Business?</vt:lpstr>
      <vt:lpstr>Students study the SAME eight Common Core Business Courses</vt:lpstr>
      <vt:lpstr>PEACE OF MIND  Pass all eight courses=guaranteed entry into second year of bachelor of business.</vt:lpstr>
      <vt:lpstr>So what are the other benefits of the Diploma of Commerce?</vt:lpstr>
      <vt:lpstr>Small class sizes plus individual and personalised learning=HIGH PASS RATES  Pass rate for 2018-85%</vt:lpstr>
      <vt:lpstr>   Work Integrated Learning with real industry clients=BUILDING CONFIDENCE WITH JOB SKILLS.   </vt:lpstr>
      <vt:lpstr>Diploma of Commerce plus Bachelor of Business(Dual qualifications)= IMPRESSIVE PROFILE FOR EMPLOYMENT.  BONUS OF COST SAVINGS </vt:lpstr>
    </vt:vector>
  </TitlesOfParts>
  <Company>RMIT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— Title to go here</dc:title>
  <dc:creator>Ben Bucknall</dc:creator>
  <cp:lastModifiedBy>Annitta Siliato</cp:lastModifiedBy>
  <cp:revision>50</cp:revision>
  <cp:lastPrinted>2018-04-30T01:30:44Z</cp:lastPrinted>
  <dcterms:created xsi:type="dcterms:W3CDTF">2017-05-15T06:06:19Z</dcterms:created>
  <dcterms:modified xsi:type="dcterms:W3CDTF">2019-02-05T10:57:31Z</dcterms:modified>
</cp:coreProperties>
</file>