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79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A6D"/>
    <a:srgbClr val="575B5B"/>
    <a:srgbClr val="685D51"/>
    <a:srgbClr val="000054"/>
    <a:srgbClr val="AA00AA"/>
    <a:srgbClr val="50D2FF"/>
    <a:srgbClr val="E60028"/>
    <a:srgbClr val="FF8199"/>
    <a:srgbClr val="E6E6E6"/>
    <a:srgbClr val="00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89957" autoAdjust="0"/>
  </p:normalViewPr>
  <p:slideViewPr>
    <p:cSldViewPr snapToGrid="0" snapToObjects="1">
      <p:cViewPr varScale="1">
        <p:scale>
          <a:sx n="108" d="100"/>
          <a:sy n="108" d="100"/>
        </p:scale>
        <p:origin x="17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FAA1F-FFFA-42CB-BB1F-ABF0D9B3C7F7}" type="datetimeFigureOut">
              <a:rPr lang="en-AU" smtClean="0"/>
              <a:t>21/03/2019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A6E53-2C92-462F-9BD6-E8CF78E3EAE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73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A6E53-2C92-462F-9BD6-E8CF78E3EAE2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497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A6E53-2C92-462F-9BD6-E8CF78E3EAE2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978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1"/>
          <p:cNvSpPr/>
          <p:nvPr userDrawn="1"/>
        </p:nvSpPr>
        <p:spPr>
          <a:xfrm>
            <a:off x="6859966" y="1249405"/>
            <a:ext cx="2284034" cy="4384710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12"/>
          <p:cNvSpPr/>
          <p:nvPr userDrawn="1"/>
        </p:nvSpPr>
        <p:spPr>
          <a:xfrm>
            <a:off x="0" y="1237089"/>
            <a:ext cx="2182776" cy="4397512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0433"/>
            <a:ext cx="6400800" cy="219330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MIT_DUO_RGB_flat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23445"/>
          <a:stretch/>
        </p:blipFill>
        <p:spPr>
          <a:xfrm>
            <a:off x="0" y="0"/>
            <a:ext cx="5400000" cy="608918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5634601"/>
                </a:lnTo>
                <a:lnTo>
                  <a:pt x="208067" y="5624095"/>
                </a:lnTo>
                <a:cubicBezTo>
                  <a:pt x="1317232" y="5511453"/>
                  <a:pt x="2182776" y="4574729"/>
                  <a:pt x="2182776" y="3435845"/>
                </a:cubicBezTo>
                <a:cubicBezTo>
                  <a:pt x="2182776" y="2296961"/>
                  <a:pt x="1317232" y="1360238"/>
                  <a:pt x="208067" y="1247596"/>
                </a:cubicBezTo>
                <a:lnTo>
                  <a:pt x="0" y="12370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1"/>
          <p:cNvSpPr/>
          <p:nvPr userDrawn="1"/>
        </p:nvSpPr>
        <p:spPr>
          <a:xfrm>
            <a:off x="6859966" y="1249405"/>
            <a:ext cx="2284034" cy="4384710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0433"/>
            <a:ext cx="6400800" cy="219330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937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94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7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1"/>
          <p:cNvSpPr/>
          <p:nvPr userDrawn="1"/>
        </p:nvSpPr>
        <p:spPr>
          <a:xfrm rot="10800000">
            <a:off x="5943600" y="1"/>
            <a:ext cx="3200399" cy="3200399"/>
          </a:xfrm>
          <a:custGeom>
            <a:avLst/>
            <a:gdLst/>
            <a:ahLst/>
            <a:cxnLst/>
            <a:rect l="l" t="t" r="r" b="b"/>
            <a:pathLst>
              <a:path w="2160000" h="2160000"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1440000" y="720000"/>
                </a:lnTo>
                <a:lnTo>
                  <a:pt x="1440000" y="1440000"/>
                </a:lnTo>
                <a:lnTo>
                  <a:pt x="2160000" y="1440000"/>
                </a:lnTo>
                <a:lnTo>
                  <a:pt x="2160000" y="2160000"/>
                </a:lnTo>
                <a:lnTo>
                  <a:pt x="0" y="2160000"/>
                </a:lnTo>
                <a:lnTo>
                  <a:pt x="0" y="1440000"/>
                </a:lnTo>
                <a:lnTo>
                  <a:pt x="0" y="720000"/>
                </a:lnTo>
                <a:close/>
              </a:path>
            </a:pathLst>
          </a:custGeom>
          <a:solidFill>
            <a:srgbClr val="AA0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5524" y="2651760"/>
            <a:ext cx="6359207" cy="3058160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AU" dirty="0"/>
              <a:t>—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9136" y="2651760"/>
            <a:ext cx="6359207" cy="3058160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AU" dirty="0"/>
              <a:t>—</a:t>
            </a:r>
            <a:br>
              <a:rPr lang="en-AU" dirty="0"/>
            </a:br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04672"/>
            <a:ext cx="1405942" cy="629768"/>
          </a:xfrm>
          <a:prstGeom prst="rect">
            <a:avLst/>
          </a:prstGeom>
        </p:spPr>
      </p:pic>
      <p:sp>
        <p:nvSpPr>
          <p:cNvPr id="15" name="Rectangle 13"/>
          <p:cNvSpPr/>
          <p:nvPr userDrawn="1"/>
        </p:nvSpPr>
        <p:spPr>
          <a:xfrm rot="5400000">
            <a:off x="5943601" y="3"/>
            <a:ext cx="3200396" cy="3200398"/>
          </a:xfrm>
          <a:custGeom>
            <a:avLst/>
            <a:gdLst/>
            <a:ahLst/>
            <a:cxnLst/>
            <a:rect l="l" t="t" r="r" b="b"/>
            <a:pathLst>
              <a:path w="2468880" h="2468881">
                <a:moveTo>
                  <a:pt x="0" y="0"/>
                </a:moveTo>
                <a:lnTo>
                  <a:pt x="2468880" y="0"/>
                </a:lnTo>
                <a:lnTo>
                  <a:pt x="2468880" y="1"/>
                </a:lnTo>
                <a:cubicBezTo>
                  <a:pt x="2468880" y="1363526"/>
                  <a:pt x="1363525" y="2468881"/>
                  <a:pt x="0" y="2468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4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5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EE52-25AF-7B49-B9FC-7562266B6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4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6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4E91-7045-8940-9876-EF7F184A4EB5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L-Shape 8"/>
          <p:cNvSpPr/>
          <p:nvPr userDrawn="1"/>
        </p:nvSpPr>
        <p:spPr>
          <a:xfrm>
            <a:off x="0" y="6065520"/>
            <a:ext cx="792480" cy="792480"/>
          </a:xfrm>
          <a:prstGeom prst="corne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7997567" y="-1"/>
            <a:ext cx="1146433" cy="1146433"/>
          </a:xfrm>
          <a:custGeom>
            <a:avLst/>
            <a:gdLst/>
            <a:ahLst/>
            <a:cxnLst/>
            <a:rect l="l" t="t" r="r" b="b"/>
            <a:pathLst>
              <a:path w="2160000" h="2160000">
                <a:moveTo>
                  <a:pt x="0" y="0"/>
                </a:moveTo>
                <a:lnTo>
                  <a:pt x="720000" y="0"/>
                </a:lnTo>
                <a:lnTo>
                  <a:pt x="720000" y="720000"/>
                </a:lnTo>
                <a:lnTo>
                  <a:pt x="1440000" y="720000"/>
                </a:lnTo>
                <a:lnTo>
                  <a:pt x="1440000" y="1440000"/>
                </a:lnTo>
                <a:lnTo>
                  <a:pt x="2160000" y="1440000"/>
                </a:lnTo>
                <a:lnTo>
                  <a:pt x="2160000" y="2160000"/>
                </a:lnTo>
                <a:lnTo>
                  <a:pt x="0" y="2160000"/>
                </a:lnTo>
                <a:lnTo>
                  <a:pt x="0" y="1440000"/>
                </a:lnTo>
                <a:lnTo>
                  <a:pt x="0" y="720000"/>
                </a:lnTo>
                <a:close/>
              </a:path>
            </a:pathLst>
          </a:custGeom>
          <a:solidFill>
            <a:srgbClr val="AA00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20" y="6356350"/>
            <a:ext cx="72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E4DEE52-25AF-7B49-B9FC-7562266B6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18" y="6096112"/>
            <a:ext cx="1405942" cy="6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675" y="1698901"/>
            <a:ext cx="6144969" cy="2666984"/>
          </a:xfrm>
        </p:spPr>
        <p:txBody>
          <a:bodyPr anchor="b" anchorCtr="0"/>
          <a:lstStyle/>
          <a:p>
            <a:pPr>
              <a:lnSpc>
                <a:spcPts val="44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Business skills for a digital future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589" y="5474039"/>
            <a:ext cx="5705389" cy="1156746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Museo 500" panose="02000000000000000000" pitchFamily="2" charset="0"/>
              </a:rPr>
              <a:t>Martin Dick</a:t>
            </a:r>
          </a:p>
          <a:p>
            <a:r>
              <a:rPr lang="en-AU" sz="1800" dirty="0">
                <a:latin typeface="Museo 500" panose="02000000000000000000" pitchFamily="2" charset="0"/>
              </a:rPr>
              <a:t>Program Manager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22185" y="5721858"/>
            <a:ext cx="1895389" cy="1156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55675" y="5474039"/>
            <a:ext cx="17985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0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76CB-0658-4769-AE19-0D02AEE8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When is it happening?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6616D-B61C-43BF-B7CF-A07DD0C76E83}"/>
              </a:ext>
            </a:extLst>
          </p:cNvPr>
          <p:cNvSpPr txBox="1"/>
          <p:nvPr/>
        </p:nvSpPr>
        <p:spPr>
          <a:xfrm>
            <a:off x="551928" y="2075396"/>
            <a:ext cx="55125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AU" sz="4000" dirty="0">
                <a:latin typeface="Museo 700" panose="02000000000000000000" pitchFamily="2" charset="0"/>
              </a:rPr>
              <a:t>Semester 2, 2019</a:t>
            </a:r>
          </a:p>
        </p:txBody>
      </p:sp>
    </p:spTree>
    <p:extLst>
      <p:ext uri="{BB962C8B-B14F-4D97-AF65-F5344CB8AC3E}">
        <p14:creationId xmlns:p14="http://schemas.microsoft.com/office/powerpoint/2010/main" val="357511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E50BFD-9CAF-354C-9590-FBC718C5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36" y="1765300"/>
            <a:ext cx="6359207" cy="394462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b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0726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83A14D8-220B-44BA-AADB-0289DF16D492}"/>
              </a:ext>
            </a:extLst>
          </p:cNvPr>
          <p:cNvSpPr txBox="1"/>
          <p:nvPr/>
        </p:nvSpPr>
        <p:spPr>
          <a:xfrm>
            <a:off x="3356361" y="1584811"/>
            <a:ext cx="2431278" cy="4401205"/>
          </a:xfrm>
          <a:prstGeom prst="rect">
            <a:avLst/>
          </a:prstGeom>
          <a:solidFill>
            <a:srgbClr val="40BFFF"/>
          </a:solidFill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1600" dirty="0">
                <a:latin typeface="Museo 300" panose="02000000000000000000" pitchFamily="2" charset="0"/>
              </a:rPr>
              <a:t>Business transformation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endParaRPr lang="en-AU" sz="1600" dirty="0">
              <a:latin typeface="Museo 300" panose="02000000000000000000" pitchFamily="2" charset="0"/>
            </a:endParaRPr>
          </a:p>
          <a:p>
            <a:r>
              <a:rPr lang="en-AU" sz="1600" dirty="0">
                <a:latin typeface="Museo 300" panose="02000000000000000000" pitchFamily="2" charset="0"/>
              </a:rPr>
              <a:t>Accelerating pace of disruption in organisations.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r>
              <a:rPr lang="en-AU" sz="1600" dirty="0">
                <a:latin typeface="Museo 300" panose="02000000000000000000" pitchFamily="2" charset="0"/>
              </a:rPr>
              <a:t>Automation, AI, Big Data and IoT trends are changing the face of work.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endParaRPr lang="en-A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A920BF-C9C8-4601-8017-0F86774E201A}"/>
              </a:ext>
            </a:extLst>
          </p:cNvPr>
          <p:cNvSpPr txBox="1"/>
          <p:nvPr/>
        </p:nvSpPr>
        <p:spPr>
          <a:xfrm>
            <a:off x="576618" y="1587081"/>
            <a:ext cx="2431278" cy="4401205"/>
          </a:xfrm>
          <a:prstGeom prst="rect">
            <a:avLst/>
          </a:prstGeom>
          <a:solidFill>
            <a:srgbClr val="40E5C7"/>
          </a:solidFill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algn="ctr"/>
            <a:r>
              <a:rPr lang="en-AU" sz="1600" dirty="0">
                <a:latin typeface="Museo 300" panose="02000000000000000000" pitchFamily="2" charset="0"/>
              </a:rPr>
              <a:t>Global disruption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endParaRPr lang="en-AU" sz="1600" dirty="0">
              <a:latin typeface="Museo 300" panose="02000000000000000000" pitchFamily="2" charset="0"/>
            </a:endParaRPr>
          </a:p>
          <a:p>
            <a:r>
              <a:rPr lang="en-AU" sz="1600" dirty="0">
                <a:latin typeface="Museo 300" panose="02000000000000000000" pitchFamily="2" charset="0"/>
              </a:rPr>
              <a:t>The Digital Economy is growing rapidly.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r>
              <a:rPr lang="en-AU" sz="1600" dirty="0">
                <a:latin typeface="Museo 300" panose="02000000000000000000" pitchFamily="2" charset="0"/>
              </a:rPr>
              <a:t>200 million digitally connected consumers – up 50% since 2016.</a:t>
            </a:r>
            <a:r>
              <a:rPr lang="en-AU" sz="1000" dirty="0">
                <a:latin typeface="+mj-lt"/>
              </a:rPr>
              <a:t>^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r>
              <a:rPr lang="en-AU" sz="1600" dirty="0">
                <a:latin typeface="Museo 300" panose="02000000000000000000" pitchFamily="2" charset="0"/>
              </a:rPr>
              <a:t>Is 5% of global GDP.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endParaRPr lang="en-AU" sz="1600" dirty="0">
              <a:latin typeface="Museo 300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35BFB-4BEE-49B0-8A2E-7857159236D4}"/>
              </a:ext>
            </a:extLst>
          </p:cNvPr>
          <p:cNvSpPr txBox="1"/>
          <p:nvPr/>
        </p:nvSpPr>
        <p:spPr>
          <a:xfrm>
            <a:off x="6136104" y="1588957"/>
            <a:ext cx="2431278" cy="4401205"/>
          </a:xfrm>
          <a:prstGeom prst="rect">
            <a:avLst/>
          </a:prstGeom>
          <a:solidFill>
            <a:srgbClr val="D68BD6"/>
          </a:solidFill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algn="ctr"/>
            <a:r>
              <a:rPr lang="en-AU" sz="1600" dirty="0">
                <a:latin typeface="Museo 300" panose="02000000000000000000" pitchFamily="2" charset="0"/>
              </a:rPr>
              <a:t>Skills demand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endParaRPr lang="en-AU" sz="1600" dirty="0">
              <a:latin typeface="Museo 300" panose="02000000000000000000" pitchFamily="2" charset="0"/>
            </a:endParaRPr>
          </a:p>
          <a:p>
            <a:r>
              <a:rPr lang="en-AU" sz="1600" dirty="0">
                <a:latin typeface="Museo 300" panose="02000000000000000000" pitchFamily="2" charset="0"/>
              </a:rPr>
              <a:t>Demand for employees who are aligned with the digital economy.</a:t>
            </a:r>
          </a:p>
          <a:p>
            <a:endParaRPr lang="en-AU" sz="1600" dirty="0">
              <a:latin typeface="Museo 300" panose="02000000000000000000" pitchFamily="2" charset="0"/>
            </a:endParaRPr>
          </a:p>
          <a:p>
            <a:r>
              <a:rPr lang="en-AU" sz="1600" dirty="0">
                <a:latin typeface="Museo 300" panose="02000000000000000000" pitchFamily="2" charset="0"/>
              </a:rPr>
              <a:t>Innovation is a priority for many businesses.</a:t>
            </a:r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8E60C-B361-4D60-A42B-747C42E3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9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Why Digital Business?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4B828B-35D0-4B8F-925A-9504E90F4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494" y="1748588"/>
            <a:ext cx="763526" cy="7620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296962-EF1B-47E5-A8E6-EA5BD6323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237" y="1748588"/>
            <a:ext cx="763526" cy="7620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E13019-F49A-41AC-B801-60F1DBA0B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980" y="1748588"/>
            <a:ext cx="763526" cy="76200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75E092-C171-4B93-8F65-A89F4E38F848}"/>
              </a:ext>
            </a:extLst>
          </p:cNvPr>
          <p:cNvCxnSpPr>
            <a:cxnSpLocks/>
          </p:cNvCxnSpPr>
          <p:nvPr/>
        </p:nvCxnSpPr>
        <p:spPr>
          <a:xfrm>
            <a:off x="713082" y="3123553"/>
            <a:ext cx="2133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33F792-E56C-412A-B399-FFCD7D937501}"/>
              </a:ext>
            </a:extLst>
          </p:cNvPr>
          <p:cNvCxnSpPr>
            <a:cxnSpLocks/>
          </p:cNvCxnSpPr>
          <p:nvPr/>
        </p:nvCxnSpPr>
        <p:spPr>
          <a:xfrm>
            <a:off x="3505200" y="3123553"/>
            <a:ext cx="2133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53AD67-7534-436E-BB1D-4223224154BE}"/>
              </a:ext>
            </a:extLst>
          </p:cNvPr>
          <p:cNvCxnSpPr>
            <a:cxnSpLocks/>
          </p:cNvCxnSpPr>
          <p:nvPr/>
        </p:nvCxnSpPr>
        <p:spPr>
          <a:xfrm>
            <a:off x="6284943" y="3120278"/>
            <a:ext cx="21336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70A-69F9-42DA-8318-B6100E2F096F}"/>
              </a:ext>
            </a:extLst>
          </p:cNvPr>
          <p:cNvSpPr txBox="1"/>
          <p:nvPr/>
        </p:nvSpPr>
        <p:spPr>
          <a:xfrm>
            <a:off x="977462" y="6568966"/>
            <a:ext cx="3342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latin typeface="+mj-lt"/>
              </a:rPr>
              <a:t>^ASEAN 2017</a:t>
            </a:r>
          </a:p>
        </p:txBody>
      </p:sp>
    </p:spTree>
    <p:extLst>
      <p:ext uri="{BB962C8B-B14F-4D97-AF65-F5344CB8AC3E}">
        <p14:creationId xmlns:p14="http://schemas.microsoft.com/office/powerpoint/2010/main" val="18928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Digital Business degree?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531"/>
            <a:ext cx="7984671" cy="4525384"/>
          </a:xfrm>
        </p:spPr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AU" sz="2400" kern="100" dirty="0"/>
              <a:t>Explores the emerging digital economy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2400" kern="100" dirty="0"/>
              <a:t>Develops modern, forward thinking skill-sets and mindsets to achieve strategic goals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2400" kern="100" dirty="0"/>
              <a:t>Application of industry-used digital tools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AU" sz="2400" dirty="0"/>
              <a:t>Authentic learning experiences</a:t>
            </a:r>
          </a:p>
          <a:p>
            <a:pPr lvl="1"/>
            <a:r>
              <a:rPr lang="en-AU" sz="2400" dirty="0"/>
              <a:t>2 Work-Integrated Learning courses</a:t>
            </a:r>
          </a:p>
          <a:p>
            <a:pPr lvl="1"/>
            <a:r>
              <a:rPr lang="en-AU" sz="2400" dirty="0"/>
              <a:t>End of program Capstone course</a:t>
            </a:r>
          </a:p>
          <a:p>
            <a:pPr lvl="1"/>
            <a:r>
              <a:rPr lang="en-AU" sz="2400" dirty="0"/>
              <a:t>Industry involvement with all courses</a:t>
            </a:r>
          </a:p>
          <a:p>
            <a:pPr lvl="1"/>
            <a:r>
              <a:rPr lang="en-AU" sz="2400" dirty="0"/>
              <a:t>Working in an agile and collaborative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6" y="1449531"/>
            <a:ext cx="8229600" cy="4525384"/>
          </a:xfrm>
        </p:spPr>
        <p:txBody>
          <a:bodyPr>
            <a:normAutofit/>
          </a:bodyPr>
          <a:lstStyle/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User and customer experience skills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How to transform organisation’s using digital business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Understanding of a breadth of contemporary business issues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Fundamentals of digital business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How to build a digital business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Using and understanding collaborative technology</a:t>
            </a:r>
          </a:p>
          <a:p>
            <a:pPr marL="571500" lvl="1" indent="-171450">
              <a:buFont typeface="Arial" pitchFamily="34" charset="0"/>
              <a:buChar char="•"/>
            </a:pPr>
            <a:endParaRPr lang="en-AU" sz="2400" kern="100" dirty="0"/>
          </a:p>
        </p:txBody>
      </p:sp>
    </p:spTree>
    <p:extLst>
      <p:ext uri="{BB962C8B-B14F-4D97-AF65-F5344CB8AC3E}">
        <p14:creationId xmlns:p14="http://schemas.microsoft.com/office/powerpoint/2010/main" val="26821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Department of Economic Development, Jobs, Transport and Resources png">
            <a:extLst>
              <a:ext uri="{FF2B5EF4-FFF2-40B4-BE49-F238E27FC236}">
                <a16:creationId xmlns:a16="http://schemas.microsoft.com/office/drawing/2014/main" id="{21873C7A-9BA2-4351-AE8A-3D09C69D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0" y="1882387"/>
            <a:ext cx="2571475" cy="11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868D5F-E642-46C7-AE76-5A3D6F40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004"/>
            <a:ext cx="8229600" cy="871795"/>
          </a:xfrm>
        </p:spPr>
        <p:txBody>
          <a:bodyPr>
            <a:no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Who thinks a degree about Digital Business is a good idea?</a:t>
            </a:r>
          </a:p>
        </p:txBody>
      </p:sp>
      <p:pic>
        <p:nvPicPr>
          <p:cNvPr id="1026" name="Picture 2" descr="Image result for salesforce asia pacific logo">
            <a:extLst>
              <a:ext uri="{FF2B5EF4-FFF2-40B4-BE49-F238E27FC236}">
                <a16:creationId xmlns:a16="http://schemas.microsoft.com/office/drawing/2014/main" id="{8F8DC5E4-1A8B-4D2F-ABB6-60A37DC9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91" y="2995044"/>
            <a:ext cx="1439671" cy="143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eloitte logo">
            <a:extLst>
              <a:ext uri="{FF2B5EF4-FFF2-40B4-BE49-F238E27FC236}">
                <a16:creationId xmlns:a16="http://schemas.microsoft.com/office/drawing/2014/main" id="{B7E207A2-655C-46CF-871E-57B3C3C6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20" y="2049768"/>
            <a:ext cx="1972981" cy="8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pmg vietnam logo">
            <a:extLst>
              <a:ext uri="{FF2B5EF4-FFF2-40B4-BE49-F238E27FC236}">
                <a16:creationId xmlns:a16="http://schemas.microsoft.com/office/drawing/2014/main" id="{33BFA968-2DFF-4608-A944-24703DC5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75" y="2188520"/>
            <a:ext cx="1348273" cy="55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ielsen logo">
            <a:extLst>
              <a:ext uri="{FF2B5EF4-FFF2-40B4-BE49-F238E27FC236}">
                <a16:creationId xmlns:a16="http://schemas.microsoft.com/office/drawing/2014/main" id="{6A838617-1337-445C-AA61-576D44AAE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18" y="3416243"/>
            <a:ext cx="1287119" cy="4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tmb logo">
            <a:extLst>
              <a:ext uri="{FF2B5EF4-FFF2-40B4-BE49-F238E27FC236}">
                <a16:creationId xmlns:a16="http://schemas.microsoft.com/office/drawing/2014/main" id="{D184F173-D6D4-4CB8-91ED-2BC583BEB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5" y="3517970"/>
            <a:ext cx="1439671" cy="4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mw logo png">
            <a:extLst>
              <a:ext uri="{FF2B5EF4-FFF2-40B4-BE49-F238E27FC236}">
                <a16:creationId xmlns:a16="http://schemas.microsoft.com/office/drawing/2014/main" id="{7D341F8B-D850-497C-ADCC-C74E7B5C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37" y="3416243"/>
            <a:ext cx="597272" cy="59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Lazada Express logo">
            <a:extLst>
              <a:ext uri="{FF2B5EF4-FFF2-40B4-BE49-F238E27FC236}">
                <a16:creationId xmlns:a16="http://schemas.microsoft.com/office/drawing/2014/main" id="{E92FC88F-425D-4373-994C-B5421361A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25457" r="6569" b="23786"/>
          <a:stretch/>
        </p:blipFill>
        <p:spPr bwMode="auto">
          <a:xfrm>
            <a:off x="6935854" y="2995044"/>
            <a:ext cx="1858477" cy="10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unilever logo">
            <a:extLst>
              <a:ext uri="{FF2B5EF4-FFF2-40B4-BE49-F238E27FC236}">
                <a16:creationId xmlns:a16="http://schemas.microsoft.com/office/drawing/2014/main" id="{A8AA2AB7-C1D1-43C5-A2B7-93CBB233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07" y="3172596"/>
            <a:ext cx="1016047" cy="101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manulife logo">
            <a:extLst>
              <a:ext uri="{FF2B5EF4-FFF2-40B4-BE49-F238E27FC236}">
                <a16:creationId xmlns:a16="http://schemas.microsoft.com/office/drawing/2014/main" id="{0D0AB0A6-740B-4473-AB74-397006C8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42" y="2289403"/>
            <a:ext cx="1832956" cy="3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7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E60C-B361-4D60-A42B-747C42E3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1795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Comments from Industry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35BFB-4BEE-49B0-8A2E-7857159236D4}"/>
              </a:ext>
            </a:extLst>
          </p:cNvPr>
          <p:cNvSpPr txBox="1"/>
          <p:nvPr/>
        </p:nvSpPr>
        <p:spPr>
          <a:xfrm>
            <a:off x="1746985" y="3688590"/>
            <a:ext cx="55441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Museo 300" panose="02000000000000000000" pitchFamily="2" charset="0"/>
              </a:rPr>
              <a:t>“Meets a current need within industry and government (Australia and worldwide) for graduates with this type of skillset and knowledge.”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A920BF-C9C8-4601-8017-0F86774E201A}"/>
              </a:ext>
            </a:extLst>
          </p:cNvPr>
          <p:cNvSpPr txBox="1"/>
          <p:nvPr/>
        </p:nvSpPr>
        <p:spPr>
          <a:xfrm>
            <a:off x="1746986" y="2845282"/>
            <a:ext cx="54118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Museo 300" panose="02000000000000000000" pitchFamily="2" charset="0"/>
              </a:rPr>
              <a:t>“Aligns with ‘modern day consulting’ thinking.”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D0B97-0D31-49FD-BB9B-08CDE28D1CAD}"/>
              </a:ext>
            </a:extLst>
          </p:cNvPr>
          <p:cNvSpPr txBox="1"/>
          <p:nvPr/>
        </p:nvSpPr>
        <p:spPr>
          <a:xfrm>
            <a:off x="1684420" y="5024341"/>
            <a:ext cx="560671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Museo 300" panose="02000000000000000000" pitchFamily="2" charset="0"/>
              </a:rPr>
              <a:t>“Fits across numerous business functions of a large and complex organisation such as consulting firms.”</a:t>
            </a:r>
          </a:p>
          <a:p>
            <a:endParaRPr lang="en-AU" sz="1600" dirty="0">
              <a:latin typeface="Museo 300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3A14D8-220B-44BA-AADB-0289DF16D492}"/>
              </a:ext>
            </a:extLst>
          </p:cNvPr>
          <p:cNvSpPr txBox="1"/>
          <p:nvPr/>
        </p:nvSpPr>
        <p:spPr>
          <a:xfrm>
            <a:off x="1684420" y="1597980"/>
            <a:ext cx="560671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latin typeface="Museo 300" panose="02000000000000000000" pitchFamily="2" charset="0"/>
              </a:rPr>
              <a:t>‘This program would prepare students for jobs in: Digital Consulting, Strategy Consulting, Experience Design Consulting, Innovation and Marketing’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9C1D28-06BD-434B-85A4-E5E4D644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27" y="1655509"/>
            <a:ext cx="763526" cy="762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70B55-F683-4134-B56C-63E30DBCB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27" y="2675198"/>
            <a:ext cx="763526" cy="762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5370D1-BD92-468B-84F7-B328259F5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51" y="3688590"/>
            <a:ext cx="762002" cy="762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522B34-1BAE-43B6-B624-F37C2D9A17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51" y="4855927"/>
            <a:ext cx="762002" cy="6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6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BCA0-6720-4446-95F8-48824F64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Digital Business Degree Structure</a:t>
            </a:r>
          </a:p>
        </p:txBody>
      </p:sp>
      <p:pic>
        <p:nvPicPr>
          <p:cNvPr id="4" name="Picture 3" descr="../Desktop/Picture1.png">
            <a:extLst>
              <a:ext uri="{FF2B5EF4-FFF2-40B4-BE49-F238E27FC236}">
                <a16:creationId xmlns:a16="http://schemas.microsoft.com/office/drawing/2014/main" id="{0B0D84CF-8B10-48B8-83C8-7A5923EB18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4" y="1761282"/>
            <a:ext cx="7603297" cy="4075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87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career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6" y="1449531"/>
            <a:ext cx="8229600" cy="4525384"/>
          </a:xfrm>
        </p:spPr>
        <p:txBody>
          <a:bodyPr>
            <a:normAutofit/>
          </a:bodyPr>
          <a:lstStyle/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Business Analyst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Systems Analyst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Business process consultant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Technology Manager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en-AU" sz="2400" kern="100" dirty="0"/>
              <a:t>Project Manager</a:t>
            </a:r>
          </a:p>
          <a:p>
            <a:pPr marL="571500" lvl="1" indent="-171450">
              <a:buFont typeface="Arial" pitchFamily="34" charset="0"/>
              <a:buChar char="•"/>
            </a:pPr>
            <a:endParaRPr lang="en-AU" sz="2400" kern="100" dirty="0"/>
          </a:p>
        </p:txBody>
      </p:sp>
    </p:spTree>
    <p:extLst>
      <p:ext uri="{BB962C8B-B14F-4D97-AF65-F5344CB8AC3E}">
        <p14:creationId xmlns:p14="http://schemas.microsoft.com/office/powerpoint/2010/main" val="9183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5226-E2BD-4B73-93B6-36F83D3C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Making most of the degree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4D70-6792-4284-851C-C4932B7F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4394200"/>
          </a:xfrm>
        </p:spPr>
        <p:txBody>
          <a:bodyPr>
            <a:noAutofit/>
          </a:bodyPr>
          <a:lstStyle/>
          <a:p>
            <a:r>
              <a:rPr lang="en-AU" sz="2400" b="1" dirty="0"/>
              <a:t>Micro-credentials</a:t>
            </a:r>
          </a:p>
          <a:p>
            <a:r>
              <a:rPr lang="en-AU" sz="2400" b="1" dirty="0"/>
              <a:t>Complementary Business Minors</a:t>
            </a:r>
          </a:p>
          <a:p>
            <a:pPr lvl="1"/>
            <a:r>
              <a:rPr lang="en-AU" sz="2400" dirty="0"/>
              <a:t>Blockchain</a:t>
            </a:r>
          </a:p>
          <a:p>
            <a:pPr lvl="1"/>
            <a:r>
              <a:rPr lang="en-AU" sz="2400" dirty="0"/>
              <a:t>Information Systems</a:t>
            </a:r>
          </a:p>
          <a:p>
            <a:pPr lvl="1"/>
            <a:r>
              <a:rPr lang="en-AU" sz="2400" dirty="0"/>
              <a:t>Business Analyst</a:t>
            </a:r>
          </a:p>
          <a:p>
            <a:pPr lvl="1"/>
            <a:r>
              <a:rPr lang="en-AU" sz="2400" dirty="0"/>
              <a:t>Security and Risk Manager</a:t>
            </a:r>
          </a:p>
        </p:txBody>
      </p:sp>
      <p:pic>
        <p:nvPicPr>
          <p:cNvPr id="1026" name="Picture 2" descr="https://www.rmit.edu.au/content/dam/rmit/rmit-images/students/Life-and-work-opportunities/RMIT-Creds/Badges/DigitalToolsForTheFuture-screen.png">
            <a:extLst>
              <a:ext uri="{FF2B5EF4-FFF2-40B4-BE49-F238E27FC236}">
                <a16:creationId xmlns:a16="http://schemas.microsoft.com/office/drawing/2014/main" id="{3DF88A6C-FF73-4E62-86C2-A3975131D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5" y="1919963"/>
            <a:ext cx="1877338" cy="187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ms.rmit.edu.au/cs/ps/cache/AMS_AIR_EOL_IMG_KJGUSVCV_GAYDAMBQGAYDSOJRGY==_573131210.PNG">
            <a:extLst>
              <a:ext uri="{FF2B5EF4-FFF2-40B4-BE49-F238E27FC236}">
                <a16:creationId xmlns:a16="http://schemas.microsoft.com/office/drawing/2014/main" id="{BA21FC05-C5E9-4221-9FC8-236C214C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5" y="4117063"/>
            <a:ext cx="1877338" cy="187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MIT 1">
      <a:dk1>
        <a:srgbClr val="000054"/>
      </a:dk1>
      <a:lt1>
        <a:sysClr val="window" lastClr="FFFFFF"/>
      </a:lt1>
      <a:dk2>
        <a:srgbClr val="E60028"/>
      </a:dk2>
      <a:lt2>
        <a:srgbClr val="EEECE1"/>
      </a:lt2>
      <a:accent1>
        <a:srgbClr val="FC9147"/>
      </a:accent1>
      <a:accent2>
        <a:srgbClr val="FAC800"/>
      </a:accent2>
      <a:accent3>
        <a:srgbClr val="00DCB4"/>
      </a:accent3>
      <a:accent4>
        <a:srgbClr val="7AE1AA"/>
      </a:accent4>
      <a:accent5>
        <a:srgbClr val="0078FF"/>
      </a:accent5>
      <a:accent6>
        <a:srgbClr val="00AAFF"/>
      </a:accent6>
      <a:hlink>
        <a:srgbClr val="AA00AA"/>
      </a:hlink>
      <a:folHlink>
        <a:srgbClr val="C864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317</Words>
  <Application>Microsoft Office PowerPoint</Application>
  <PresentationFormat>On-screen Show (4:3)</PresentationFormat>
  <Paragraphs>80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300</vt:lpstr>
      <vt:lpstr>Museo 500</vt:lpstr>
      <vt:lpstr>Museo 700</vt:lpstr>
      <vt:lpstr>Office Theme</vt:lpstr>
      <vt:lpstr>— Business skills for a digital future</vt:lpstr>
      <vt:lpstr>Why Digital Business?</vt:lpstr>
      <vt:lpstr>What is the Digital Business degree?</vt:lpstr>
      <vt:lpstr>The outcomes</vt:lpstr>
      <vt:lpstr>Who thinks a degree about Digital Business is a good idea?</vt:lpstr>
      <vt:lpstr>Comments from Industry</vt:lpstr>
      <vt:lpstr>Digital Business Degree Structure</vt:lpstr>
      <vt:lpstr>What are the career outcomes?</vt:lpstr>
      <vt:lpstr>Making most of the degree</vt:lpstr>
      <vt:lpstr>When is it happening?</vt:lpstr>
      <vt:lpstr>—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Monk</dc:creator>
  <cp:lastModifiedBy>Daniel Polidano</cp:lastModifiedBy>
  <cp:revision>143</cp:revision>
  <dcterms:created xsi:type="dcterms:W3CDTF">2016-11-30T22:43:19Z</dcterms:created>
  <dcterms:modified xsi:type="dcterms:W3CDTF">2019-03-20T22:40:19Z</dcterms:modified>
</cp:coreProperties>
</file>