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0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7" autoAdjust="0"/>
    <p:restoredTop sz="94660"/>
  </p:normalViewPr>
  <p:slideViewPr>
    <p:cSldViewPr snapToGrid="0" snapToObjects="1"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C34E9-A58A-4F5B-8D94-F2A8024529DB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B6CBC-8DA3-4B2F-A7C8-0A8D095CD55C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6553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9531EF-006C-4989-B61C-4633B116E241}" type="datetimeFigureOut">
              <a:rPr lang="en-AU" smtClean="0"/>
              <a:t>21/03/2017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69469-95CD-4B5C-AF76-6E4887B0510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798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9469-95CD-4B5C-AF76-6E4887B05104}" type="slidenum">
              <a:rPr lang="en-AU" smtClean="0"/>
              <a:t>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2017 RMIT Career Advisers' Seminar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40848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69469-95CD-4B5C-AF76-6E4887B05104}" type="slidenum">
              <a:rPr lang="en-AU" smtClean="0"/>
              <a:t>8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AU" smtClean="0"/>
              <a:t>2017 RMIT Career Advisers' Seminar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08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/>
          <p:cNvSpPr/>
          <p:nvPr userDrawn="1"/>
        </p:nvSpPr>
        <p:spPr>
          <a:xfrm>
            <a:off x="6859966" y="1249405"/>
            <a:ext cx="2284034" cy="4384710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12"/>
          <p:cNvSpPr/>
          <p:nvPr userDrawn="1"/>
        </p:nvSpPr>
        <p:spPr>
          <a:xfrm>
            <a:off x="0" y="1237089"/>
            <a:ext cx="2182776" cy="4397512"/>
          </a:xfrm>
          <a:custGeom>
            <a:avLst/>
            <a:gdLst/>
            <a:ahLst/>
            <a:cxnLst/>
            <a:rect l="l" t="t" r="r" b="b"/>
            <a:pathLst>
              <a:path w="1780657" h="3587388">
                <a:moveTo>
                  <a:pt x="0" y="0"/>
                </a:moveTo>
                <a:lnTo>
                  <a:pt x="169736" y="8571"/>
                </a:lnTo>
                <a:cubicBezTo>
                  <a:pt x="1074567" y="100462"/>
                  <a:pt x="1780657" y="864619"/>
                  <a:pt x="1780657" y="1793694"/>
                </a:cubicBezTo>
                <a:cubicBezTo>
                  <a:pt x="1780657" y="2722769"/>
                  <a:pt x="1074567" y="3486927"/>
                  <a:pt x="169736" y="3578817"/>
                </a:cubicBezTo>
                <a:lnTo>
                  <a:pt x="0" y="3587388"/>
                </a:lnTo>
                <a:close/>
              </a:path>
            </a:pathLst>
          </a:custGeom>
          <a:solidFill>
            <a:srgbClr val="E6002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0433"/>
            <a:ext cx="6400800" cy="219330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937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964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RMIT_DUO_RGB_flat_LR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5400000" cy="6089181"/>
          </a:xfrm>
          <a:prstGeom prst="rect">
            <a:avLst/>
          </a:prstGeom>
        </p:spPr>
      </p:pic>
      <p:sp>
        <p:nvSpPr>
          <p:cNvPr id="26" name="Rectangle 25"/>
          <p:cNvSpPr/>
          <p:nvPr userDrawn="1"/>
        </p:nvSpPr>
        <p:spPr>
          <a:xfrm>
            <a:off x="0" y="0"/>
            <a:ext cx="9144000" cy="6858000"/>
          </a:xfrm>
          <a:custGeom>
            <a:avLst/>
            <a:gdLst/>
            <a:ahLst/>
            <a:cxnLst/>
            <a:rect l="l" t="t" r="r" b="b"/>
            <a:pathLst>
              <a:path w="9144000" h="6858000">
                <a:moveTo>
                  <a:pt x="0" y="0"/>
                </a:moveTo>
                <a:lnTo>
                  <a:pt x="9144000" y="0"/>
                </a:lnTo>
                <a:lnTo>
                  <a:pt x="9144000" y="6858000"/>
                </a:lnTo>
                <a:lnTo>
                  <a:pt x="0" y="6858000"/>
                </a:lnTo>
                <a:lnTo>
                  <a:pt x="0" y="5634601"/>
                </a:lnTo>
                <a:lnTo>
                  <a:pt x="208067" y="5624095"/>
                </a:lnTo>
                <a:cubicBezTo>
                  <a:pt x="1317232" y="5511453"/>
                  <a:pt x="2182776" y="4574729"/>
                  <a:pt x="2182776" y="3435845"/>
                </a:cubicBezTo>
                <a:cubicBezTo>
                  <a:pt x="2182776" y="2296961"/>
                  <a:pt x="1317232" y="1360238"/>
                  <a:pt x="208067" y="1247596"/>
                </a:cubicBezTo>
                <a:lnTo>
                  <a:pt x="0" y="123708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1"/>
          <p:cNvSpPr/>
          <p:nvPr userDrawn="1"/>
        </p:nvSpPr>
        <p:spPr>
          <a:xfrm>
            <a:off x="6859966" y="1249405"/>
            <a:ext cx="2284034" cy="4384710"/>
          </a:xfrm>
          <a:custGeom>
            <a:avLst/>
            <a:gdLst/>
            <a:ahLst/>
            <a:cxnLst/>
            <a:rect l="l" t="t" r="r" b="b"/>
            <a:pathLst>
              <a:path w="1863259" h="3576943">
                <a:moveTo>
                  <a:pt x="1396645" y="0"/>
                </a:moveTo>
                <a:lnTo>
                  <a:pt x="1863259" y="0"/>
                </a:lnTo>
                <a:lnTo>
                  <a:pt x="1863259" y="3576943"/>
                </a:lnTo>
                <a:lnTo>
                  <a:pt x="1396645" y="3576943"/>
                </a:lnTo>
                <a:lnTo>
                  <a:pt x="1396645" y="3175032"/>
                </a:lnTo>
                <a:lnTo>
                  <a:pt x="625231" y="3175032"/>
                </a:lnTo>
                <a:lnTo>
                  <a:pt x="625231" y="2358325"/>
                </a:lnTo>
                <a:lnTo>
                  <a:pt x="0" y="2358325"/>
                </a:lnTo>
                <a:lnTo>
                  <a:pt x="0" y="1209463"/>
                </a:lnTo>
                <a:lnTo>
                  <a:pt x="625231" y="1209463"/>
                </a:lnTo>
                <a:lnTo>
                  <a:pt x="625231" y="388848"/>
                </a:lnTo>
                <a:lnTo>
                  <a:pt x="1396645" y="38884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00433"/>
            <a:ext cx="6400800" cy="219330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9374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79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94200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174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11"/>
          <p:cNvSpPr/>
          <p:nvPr userDrawn="1"/>
        </p:nvSpPr>
        <p:spPr>
          <a:xfrm rot="10800000">
            <a:off x="5943600" y="1"/>
            <a:ext cx="3200399" cy="3200399"/>
          </a:xfrm>
          <a:custGeom>
            <a:avLst/>
            <a:gdLst/>
            <a:ahLst/>
            <a:cxnLst/>
            <a:rect l="l" t="t" r="r" b="b"/>
            <a:pathLst>
              <a:path w="2160000" h="2160000">
                <a:moveTo>
                  <a:pt x="0" y="0"/>
                </a:moveTo>
                <a:lnTo>
                  <a:pt x="720000" y="0"/>
                </a:lnTo>
                <a:lnTo>
                  <a:pt x="720000" y="720000"/>
                </a:lnTo>
                <a:lnTo>
                  <a:pt x="1440000" y="720000"/>
                </a:lnTo>
                <a:lnTo>
                  <a:pt x="1440000" y="1440000"/>
                </a:lnTo>
                <a:lnTo>
                  <a:pt x="2160000" y="1440000"/>
                </a:lnTo>
                <a:lnTo>
                  <a:pt x="2160000" y="2160000"/>
                </a:lnTo>
                <a:lnTo>
                  <a:pt x="0" y="2160000"/>
                </a:lnTo>
                <a:lnTo>
                  <a:pt x="0" y="1440000"/>
                </a:lnTo>
                <a:lnTo>
                  <a:pt x="0" y="720000"/>
                </a:lnTo>
                <a:close/>
              </a:path>
            </a:pathLst>
          </a:custGeom>
          <a:solidFill>
            <a:srgbClr val="AA0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5524" y="2651760"/>
            <a:ext cx="6359207" cy="3058160"/>
          </a:xfrm>
        </p:spPr>
        <p:txBody>
          <a:bodyPr anchor="t" anchorCtr="0"/>
          <a:lstStyle>
            <a:lvl1pPr algn="l">
              <a:defRPr sz="4000" b="1" cap="none"/>
            </a:lvl1pPr>
          </a:lstStyle>
          <a:p>
            <a:r>
              <a:rPr lang="en-AU" dirty="0" smtClean="0"/>
              <a:t>—</a:t>
            </a:r>
            <a:br>
              <a:rPr lang="en-AU" dirty="0" smtClean="0"/>
            </a:br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L-Shape 8"/>
          <p:cNvSpPr/>
          <p:nvPr userDrawn="1"/>
        </p:nvSpPr>
        <p:spPr>
          <a:xfrm>
            <a:off x="0" y="6065520"/>
            <a:ext cx="792480" cy="79248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00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9144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89136" y="2651760"/>
            <a:ext cx="6359207" cy="3058160"/>
          </a:xfrm>
        </p:spPr>
        <p:txBody>
          <a:bodyPr anchor="t" anchorCtr="0"/>
          <a:lstStyle>
            <a:lvl1pPr algn="l">
              <a:defRPr sz="4000" b="1" cap="none"/>
            </a:lvl1pPr>
          </a:lstStyle>
          <a:p>
            <a:r>
              <a:rPr lang="en-AU" dirty="0" smtClean="0"/>
              <a:t>—</a:t>
            </a:r>
            <a:br>
              <a:rPr lang="en-AU" dirty="0" smtClean="0"/>
            </a:br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L-Shape 8"/>
          <p:cNvSpPr/>
          <p:nvPr userDrawn="1"/>
        </p:nvSpPr>
        <p:spPr>
          <a:xfrm>
            <a:off x="0" y="6065520"/>
            <a:ext cx="792480" cy="79248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04672"/>
            <a:ext cx="1405942" cy="629768"/>
          </a:xfrm>
          <a:prstGeom prst="rect">
            <a:avLst/>
          </a:prstGeom>
        </p:spPr>
      </p:pic>
      <p:sp>
        <p:nvSpPr>
          <p:cNvPr id="15" name="Rectangle 13"/>
          <p:cNvSpPr/>
          <p:nvPr userDrawn="1"/>
        </p:nvSpPr>
        <p:spPr>
          <a:xfrm rot="5400000">
            <a:off x="5943601" y="3"/>
            <a:ext cx="3200396" cy="3200398"/>
          </a:xfrm>
          <a:custGeom>
            <a:avLst/>
            <a:gdLst/>
            <a:ahLst/>
            <a:cxnLst/>
            <a:rect l="l" t="t" r="r" b="b"/>
            <a:pathLst>
              <a:path w="2468880" h="2468881">
                <a:moveTo>
                  <a:pt x="0" y="0"/>
                </a:moveTo>
                <a:lnTo>
                  <a:pt x="2468880" y="0"/>
                </a:lnTo>
                <a:lnTo>
                  <a:pt x="2468880" y="1"/>
                </a:lnTo>
                <a:cubicBezTo>
                  <a:pt x="2468880" y="1363526"/>
                  <a:pt x="1363525" y="2468881"/>
                  <a:pt x="0" y="246888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4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05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291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EE52-25AF-7B49-B9FC-7562266B6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146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14643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1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472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84E91-7045-8940-9876-EF7F184A4EB5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L-Shape 8"/>
          <p:cNvSpPr/>
          <p:nvPr userDrawn="1"/>
        </p:nvSpPr>
        <p:spPr>
          <a:xfrm>
            <a:off x="0" y="6065520"/>
            <a:ext cx="792480" cy="792480"/>
          </a:xfrm>
          <a:prstGeom prst="corne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rot="10800000">
            <a:off x="7997567" y="-1"/>
            <a:ext cx="1146433" cy="1146433"/>
          </a:xfrm>
          <a:custGeom>
            <a:avLst/>
            <a:gdLst/>
            <a:ahLst/>
            <a:cxnLst/>
            <a:rect l="l" t="t" r="r" b="b"/>
            <a:pathLst>
              <a:path w="2160000" h="2160000">
                <a:moveTo>
                  <a:pt x="0" y="0"/>
                </a:moveTo>
                <a:lnTo>
                  <a:pt x="720000" y="0"/>
                </a:lnTo>
                <a:lnTo>
                  <a:pt x="720000" y="720000"/>
                </a:lnTo>
                <a:lnTo>
                  <a:pt x="1440000" y="720000"/>
                </a:lnTo>
                <a:lnTo>
                  <a:pt x="1440000" y="1440000"/>
                </a:lnTo>
                <a:lnTo>
                  <a:pt x="2160000" y="1440000"/>
                </a:lnTo>
                <a:lnTo>
                  <a:pt x="2160000" y="2160000"/>
                </a:lnTo>
                <a:lnTo>
                  <a:pt x="0" y="2160000"/>
                </a:lnTo>
                <a:lnTo>
                  <a:pt x="0" y="1440000"/>
                </a:lnTo>
                <a:lnTo>
                  <a:pt x="0" y="720000"/>
                </a:lnTo>
                <a:close/>
              </a:path>
            </a:pathLst>
          </a:custGeom>
          <a:solidFill>
            <a:srgbClr val="AA00A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20" y="6356350"/>
            <a:ext cx="721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E4DEE52-25AF-7B49-B9FC-7562266B64D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91018" y="6096112"/>
            <a:ext cx="1405942" cy="629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284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1" r:id="rId5"/>
    <p:sldLayoutId id="2147483652" r:id="rId6"/>
    <p:sldLayoutId id="2147483653" r:id="rId7"/>
    <p:sldLayoutId id="2147483654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200">
          <a:solidFill>
            <a:srgbClr val="FFFFFF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b="0" i="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b="0" i="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644" y="1576141"/>
            <a:ext cx="7041196" cy="432827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AA00AA"/>
                </a:solidFill>
              </a:rPr>
              <a:t>—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AU" sz="4900" dirty="0" smtClean="0"/>
              <a:t>Engineering with Options – the </a:t>
            </a:r>
            <a:r>
              <a:rPr lang="en-AU" sz="4900" dirty="0"/>
              <a:t>S</a:t>
            </a:r>
            <a:r>
              <a:rPr lang="en-AU" sz="4900" dirty="0" smtClean="0"/>
              <a:t>tudent Experience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/>
            </a:r>
            <a:br>
              <a:rPr lang="en-AU" dirty="0" smtClean="0"/>
            </a:br>
            <a:r>
              <a:rPr lang="en-AU" dirty="0"/>
              <a:t/>
            </a:r>
            <a:br>
              <a:rPr lang="en-AU" dirty="0"/>
            </a:br>
            <a:r>
              <a:rPr lang="en-AU" sz="2700" dirty="0" smtClean="0"/>
              <a:t>Zachary McClelland</a:t>
            </a:r>
            <a:br>
              <a:rPr lang="en-AU" sz="2700" dirty="0" smtClean="0"/>
            </a:br>
            <a:r>
              <a:rPr lang="en-AU" sz="2000" dirty="0" smtClean="0"/>
              <a:t>Hyperloop team leader</a:t>
            </a:r>
            <a:endParaRPr lang="en-AU" sz="2000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022185" y="5451456"/>
            <a:ext cx="1895389" cy="1156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200" b="0" i="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909730" y="4981304"/>
            <a:ext cx="1798595" cy="0"/>
          </a:xfrm>
          <a:prstGeom prst="line">
            <a:avLst/>
          </a:prstGeom>
          <a:ln>
            <a:solidFill>
              <a:srgbClr val="AA00AA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51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086" y="274638"/>
            <a:ext cx="8599714" cy="871795"/>
          </a:xfrm>
        </p:spPr>
        <p:txBody>
          <a:bodyPr>
            <a:noAutofit/>
          </a:bodyPr>
          <a:lstStyle/>
          <a:p>
            <a:r>
              <a:rPr lang="en-US" dirty="0" smtClean="0"/>
              <a:t>My long journey to Hyperloop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276599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Returned to high school at age 21 to re-sit my VCE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Entered into RMIT doing an Associate </a:t>
            </a:r>
            <a:r>
              <a:rPr lang="en-US" dirty="0"/>
              <a:t>D</a:t>
            </a:r>
            <a:r>
              <a:rPr lang="en-US" dirty="0" smtClean="0"/>
              <a:t>egree in Engineering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Moved across to a Bachelor of Aerospace </a:t>
            </a:r>
            <a:r>
              <a:rPr lang="en-US" dirty="0"/>
              <a:t>E</a:t>
            </a:r>
            <a:r>
              <a:rPr lang="en-US" dirty="0" smtClean="0"/>
              <a:t>ngineering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Finished my degree at the end of last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71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Associate Degree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5244" y="2105298"/>
            <a:ext cx="8403021" cy="452596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Great entry into an engineering degree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Few extra hours a week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/>
              <a:t>Smaller classes than the bachelor so more one on one time with teachers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000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Bachelor of Engineering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174875"/>
            <a:ext cx="4040188" cy="3030141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3402" y="1253728"/>
            <a:ext cx="4041775" cy="395128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Very challenging classes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Every class was very rewarding though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Good mix of hands on and theoretical experience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Practical classes and design is a big part of the degree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Got to work with like minded people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Mandatory12 week work experience gives industry experience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7125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VicHyper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154" y="1535113"/>
            <a:ext cx="8097646" cy="639762"/>
          </a:xfrm>
        </p:spPr>
        <p:txBody>
          <a:bodyPr>
            <a:noAutofit/>
          </a:bodyPr>
          <a:lstStyle/>
          <a:p>
            <a:r>
              <a:rPr lang="en-AU" dirty="0" smtClean="0"/>
              <a:t>Presenting to some of the best engineers in the world</a:t>
            </a:r>
            <a:endParaRPr lang="en-AU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803790"/>
            <a:ext cx="4040188" cy="2693458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812009"/>
            <a:ext cx="4041775" cy="2677019"/>
          </a:xfrm>
        </p:spPr>
      </p:pic>
    </p:spTree>
    <p:extLst>
      <p:ext uri="{BB962C8B-B14F-4D97-AF65-F5344CB8AC3E}">
        <p14:creationId xmlns:p14="http://schemas.microsoft.com/office/powerpoint/2010/main" val="3557818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VicHyper</a:t>
            </a:r>
            <a:endParaRPr lang="en-AU" dirty="0"/>
          </a:p>
        </p:txBody>
      </p:sp>
      <p:pic>
        <p:nvPicPr>
          <p:cNvPr id="1026" name="Picture 2" descr="VicHyper SpaceX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1349" y="1205296"/>
            <a:ext cx="7381301" cy="492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91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SpaceX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The team</a:t>
            </a:r>
            <a:endParaRPr lang="en-AU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2634853"/>
            <a:ext cx="4040188" cy="3031331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AU" dirty="0" smtClean="0"/>
              <a:t>Testing</a:t>
            </a:r>
            <a:endParaRPr lang="en-AU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quarter" idx="4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5025" y="2634853"/>
            <a:ext cx="4041775" cy="3031331"/>
          </a:xfrm>
        </p:spPr>
      </p:pic>
    </p:spTree>
    <p:extLst>
      <p:ext uri="{BB962C8B-B14F-4D97-AF65-F5344CB8AC3E}">
        <p14:creationId xmlns:p14="http://schemas.microsoft.com/office/powerpoint/2010/main" val="62495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Future of VicHyper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66729" y="1201517"/>
            <a:ext cx="7629181" cy="3951288"/>
          </a:xfrm>
        </p:spPr>
        <p:txBody>
          <a:bodyPr>
            <a:normAutofit/>
          </a:bodyPr>
          <a:lstStyle/>
          <a:p>
            <a:r>
              <a:rPr lang="en-AU" dirty="0" smtClean="0"/>
              <a:t>We are going to break the barriers of distance</a:t>
            </a:r>
          </a:p>
        </p:txBody>
      </p:sp>
      <p:sp>
        <p:nvSpPr>
          <p:cNvPr id="8" name="Rectangle 7"/>
          <p:cNvSpPr/>
          <p:nvPr/>
        </p:nvSpPr>
        <p:spPr>
          <a:xfrm>
            <a:off x="1630247" y="1756177"/>
            <a:ext cx="5734281" cy="4544458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>
              <a:solidFill>
                <a:schemeClr val="tx1"/>
              </a:solidFill>
            </a:endParaRPr>
          </a:p>
        </p:txBody>
      </p:sp>
      <p:pic>
        <p:nvPicPr>
          <p:cNvPr id="9" name="Shape 153" descr="aus map.ai"/>
          <p:cNvPicPr preferRelativeResize="0"/>
          <p:nvPr/>
        </p:nvPicPr>
        <p:blipFill rotWithShape="1"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461"/>
          <a:stretch/>
        </p:blipFill>
        <p:spPr>
          <a:xfrm>
            <a:off x="1941537" y="1756177"/>
            <a:ext cx="5111700" cy="4628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561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MIT 1">
      <a:dk1>
        <a:srgbClr val="000054"/>
      </a:dk1>
      <a:lt1>
        <a:sysClr val="window" lastClr="FFFFFF"/>
      </a:lt1>
      <a:dk2>
        <a:srgbClr val="E60028"/>
      </a:dk2>
      <a:lt2>
        <a:srgbClr val="EEECE1"/>
      </a:lt2>
      <a:accent1>
        <a:srgbClr val="FC9147"/>
      </a:accent1>
      <a:accent2>
        <a:srgbClr val="FAC800"/>
      </a:accent2>
      <a:accent3>
        <a:srgbClr val="00DCB4"/>
      </a:accent3>
      <a:accent4>
        <a:srgbClr val="7AE1AA"/>
      </a:accent4>
      <a:accent5>
        <a:srgbClr val="0078FF"/>
      </a:accent5>
      <a:accent6>
        <a:srgbClr val="00AAFF"/>
      </a:accent6>
      <a:hlink>
        <a:srgbClr val="AA00AA"/>
      </a:hlink>
      <a:folHlink>
        <a:srgbClr val="C864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</TotalTime>
  <Words>158</Words>
  <Application>Microsoft Office PowerPoint</Application>
  <PresentationFormat>On-screen Show (4:3)</PresentationFormat>
  <Paragraphs>29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— Engineering with Options – the Student Experience     Zachary McClelland Hyperloop team leader</vt:lpstr>
      <vt:lpstr>My long journey to Hyperloop Technology</vt:lpstr>
      <vt:lpstr>Associate Degree</vt:lpstr>
      <vt:lpstr>Bachelor of Engineering</vt:lpstr>
      <vt:lpstr>VicHyper</vt:lpstr>
      <vt:lpstr>VicHyper</vt:lpstr>
      <vt:lpstr>SpaceX</vt:lpstr>
      <vt:lpstr>The Future of VicHyper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Monk</dc:creator>
  <cp:lastModifiedBy>Lauren O'Keefe</cp:lastModifiedBy>
  <cp:revision>40</cp:revision>
  <dcterms:created xsi:type="dcterms:W3CDTF">2016-11-30T22:43:19Z</dcterms:created>
  <dcterms:modified xsi:type="dcterms:W3CDTF">2017-03-21T00:46:37Z</dcterms:modified>
</cp:coreProperties>
</file>