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8" r:id="rId2"/>
    <p:sldId id="260" r:id="rId3"/>
    <p:sldId id="264" r:id="rId4"/>
    <p:sldId id="265" r:id="rId5"/>
    <p:sldId id="262" r:id="rId6"/>
    <p:sldId id="266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0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7" autoAdjust="0"/>
    <p:restoredTop sz="94660"/>
  </p:normalViewPr>
  <p:slideViewPr>
    <p:cSldViewPr snapToGrid="0" snapToObjects="1"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88644-6671-4F66-9CE9-9706846A5D34}" type="datetimeFigureOut">
              <a:rPr lang="en-AU" smtClean="0"/>
              <a:t>21/03/2017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CF932-7D1C-4424-B482-BAFB5DC326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3396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CF932-7D1C-4424-B482-BAFB5DC3266C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3288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1"/>
          <p:cNvSpPr/>
          <p:nvPr userDrawn="1"/>
        </p:nvSpPr>
        <p:spPr>
          <a:xfrm>
            <a:off x="6859966" y="1249405"/>
            <a:ext cx="2284034" cy="4384710"/>
          </a:xfrm>
          <a:custGeom>
            <a:avLst/>
            <a:gdLst/>
            <a:ahLst/>
            <a:cxnLst/>
            <a:rect l="l" t="t" r="r" b="b"/>
            <a:pathLst>
              <a:path w="1863259" h="3576943">
                <a:moveTo>
                  <a:pt x="1396645" y="0"/>
                </a:moveTo>
                <a:lnTo>
                  <a:pt x="1863259" y="0"/>
                </a:lnTo>
                <a:lnTo>
                  <a:pt x="1863259" y="3576943"/>
                </a:lnTo>
                <a:lnTo>
                  <a:pt x="1396645" y="3576943"/>
                </a:lnTo>
                <a:lnTo>
                  <a:pt x="1396645" y="3175032"/>
                </a:lnTo>
                <a:lnTo>
                  <a:pt x="625231" y="3175032"/>
                </a:lnTo>
                <a:lnTo>
                  <a:pt x="625231" y="2358325"/>
                </a:lnTo>
                <a:lnTo>
                  <a:pt x="0" y="2358325"/>
                </a:lnTo>
                <a:lnTo>
                  <a:pt x="0" y="1209463"/>
                </a:lnTo>
                <a:lnTo>
                  <a:pt x="625231" y="1209463"/>
                </a:lnTo>
                <a:lnTo>
                  <a:pt x="625231" y="388848"/>
                </a:lnTo>
                <a:lnTo>
                  <a:pt x="1396645" y="38884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12"/>
          <p:cNvSpPr/>
          <p:nvPr userDrawn="1"/>
        </p:nvSpPr>
        <p:spPr>
          <a:xfrm>
            <a:off x="0" y="1237089"/>
            <a:ext cx="2182776" cy="4397512"/>
          </a:xfrm>
          <a:custGeom>
            <a:avLst/>
            <a:gdLst/>
            <a:ahLst/>
            <a:cxnLst/>
            <a:rect l="l" t="t" r="r" b="b"/>
            <a:pathLst>
              <a:path w="1780657" h="3587388">
                <a:moveTo>
                  <a:pt x="0" y="0"/>
                </a:moveTo>
                <a:lnTo>
                  <a:pt x="169736" y="8571"/>
                </a:lnTo>
                <a:cubicBezTo>
                  <a:pt x="1074567" y="100462"/>
                  <a:pt x="1780657" y="864619"/>
                  <a:pt x="1780657" y="1793694"/>
                </a:cubicBezTo>
                <a:cubicBezTo>
                  <a:pt x="1780657" y="2722769"/>
                  <a:pt x="1074567" y="3486927"/>
                  <a:pt x="169736" y="3578817"/>
                </a:cubicBezTo>
                <a:lnTo>
                  <a:pt x="0" y="3587388"/>
                </a:lnTo>
                <a:close/>
              </a:path>
            </a:pathLst>
          </a:custGeom>
          <a:solidFill>
            <a:srgbClr val="E600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4E91-7045-8940-9876-EF7F184A4EB5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0433"/>
            <a:ext cx="6400800" cy="2193308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9374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018" y="6004672"/>
            <a:ext cx="1405942" cy="62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4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MIT_DUO_RGB_flat_L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400000" cy="6089181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5634601"/>
                </a:lnTo>
                <a:lnTo>
                  <a:pt x="208067" y="5624095"/>
                </a:lnTo>
                <a:cubicBezTo>
                  <a:pt x="1317232" y="5511453"/>
                  <a:pt x="2182776" y="4574729"/>
                  <a:pt x="2182776" y="3435845"/>
                </a:cubicBezTo>
                <a:cubicBezTo>
                  <a:pt x="2182776" y="2296961"/>
                  <a:pt x="1317232" y="1360238"/>
                  <a:pt x="208067" y="1247596"/>
                </a:cubicBezTo>
                <a:lnTo>
                  <a:pt x="0" y="12370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1"/>
          <p:cNvSpPr/>
          <p:nvPr userDrawn="1"/>
        </p:nvSpPr>
        <p:spPr>
          <a:xfrm>
            <a:off x="6859966" y="1249405"/>
            <a:ext cx="2284034" cy="4384710"/>
          </a:xfrm>
          <a:custGeom>
            <a:avLst/>
            <a:gdLst/>
            <a:ahLst/>
            <a:cxnLst/>
            <a:rect l="l" t="t" r="r" b="b"/>
            <a:pathLst>
              <a:path w="1863259" h="3576943">
                <a:moveTo>
                  <a:pt x="1396645" y="0"/>
                </a:moveTo>
                <a:lnTo>
                  <a:pt x="1863259" y="0"/>
                </a:lnTo>
                <a:lnTo>
                  <a:pt x="1863259" y="3576943"/>
                </a:lnTo>
                <a:lnTo>
                  <a:pt x="1396645" y="3576943"/>
                </a:lnTo>
                <a:lnTo>
                  <a:pt x="1396645" y="3175032"/>
                </a:lnTo>
                <a:lnTo>
                  <a:pt x="625231" y="3175032"/>
                </a:lnTo>
                <a:lnTo>
                  <a:pt x="625231" y="2358325"/>
                </a:lnTo>
                <a:lnTo>
                  <a:pt x="0" y="2358325"/>
                </a:lnTo>
                <a:lnTo>
                  <a:pt x="0" y="1209463"/>
                </a:lnTo>
                <a:lnTo>
                  <a:pt x="625231" y="1209463"/>
                </a:lnTo>
                <a:lnTo>
                  <a:pt x="625231" y="388848"/>
                </a:lnTo>
                <a:lnTo>
                  <a:pt x="1396645" y="3888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4E91-7045-8940-9876-EF7F184A4EB5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0433"/>
            <a:ext cx="6400800" cy="2193308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9374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018" y="6004672"/>
            <a:ext cx="1405942" cy="62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17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94200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4E91-7045-8940-9876-EF7F184A4EB5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EE52-25AF-7B49-B9FC-7562266B6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74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/>
          <p:cNvSpPr/>
          <p:nvPr userDrawn="1"/>
        </p:nvSpPr>
        <p:spPr>
          <a:xfrm rot="10800000">
            <a:off x="5943600" y="1"/>
            <a:ext cx="3200399" cy="3200399"/>
          </a:xfrm>
          <a:custGeom>
            <a:avLst/>
            <a:gdLst/>
            <a:ahLst/>
            <a:cxnLst/>
            <a:rect l="l" t="t" r="r" b="b"/>
            <a:pathLst>
              <a:path w="2160000" h="216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1440000" y="720000"/>
                </a:lnTo>
                <a:lnTo>
                  <a:pt x="1440000" y="1440000"/>
                </a:lnTo>
                <a:lnTo>
                  <a:pt x="2160000" y="1440000"/>
                </a:lnTo>
                <a:lnTo>
                  <a:pt x="2160000" y="2160000"/>
                </a:lnTo>
                <a:lnTo>
                  <a:pt x="0" y="2160000"/>
                </a:lnTo>
                <a:lnTo>
                  <a:pt x="0" y="1440000"/>
                </a:lnTo>
                <a:lnTo>
                  <a:pt x="0" y="720000"/>
                </a:lnTo>
                <a:close/>
              </a:path>
            </a:pathLst>
          </a:custGeom>
          <a:solidFill>
            <a:srgbClr val="AA00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5524" y="2651760"/>
            <a:ext cx="6359207" cy="3058160"/>
          </a:xfrm>
        </p:spPr>
        <p:txBody>
          <a:bodyPr anchor="t" anchorCtr="0"/>
          <a:lstStyle>
            <a:lvl1pPr algn="l">
              <a:defRPr sz="4000" b="1" cap="none"/>
            </a:lvl1pPr>
          </a:lstStyle>
          <a:p>
            <a:r>
              <a:rPr lang="en-AU" dirty="0" smtClean="0"/>
              <a:t>—</a:t>
            </a:r>
            <a:br>
              <a:rPr lang="en-AU" dirty="0" smtClean="0"/>
            </a:br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4E91-7045-8940-9876-EF7F184A4EB5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EE52-25AF-7B49-B9FC-7562266B64D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L-Shape 8"/>
          <p:cNvSpPr/>
          <p:nvPr userDrawn="1"/>
        </p:nvSpPr>
        <p:spPr>
          <a:xfrm>
            <a:off x="0" y="6065520"/>
            <a:ext cx="792480" cy="792480"/>
          </a:xfrm>
          <a:prstGeom prst="corne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018" y="6004672"/>
            <a:ext cx="1405942" cy="62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0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89136" y="2651760"/>
            <a:ext cx="6359207" cy="3058160"/>
          </a:xfrm>
        </p:spPr>
        <p:txBody>
          <a:bodyPr anchor="t" anchorCtr="0"/>
          <a:lstStyle>
            <a:lvl1pPr algn="l">
              <a:defRPr sz="4000" b="1" cap="none"/>
            </a:lvl1pPr>
          </a:lstStyle>
          <a:p>
            <a:r>
              <a:rPr lang="en-AU" dirty="0" smtClean="0"/>
              <a:t>—</a:t>
            </a:r>
            <a:br>
              <a:rPr lang="en-AU" dirty="0" smtClean="0"/>
            </a:br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4E91-7045-8940-9876-EF7F184A4EB5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EE52-25AF-7B49-B9FC-7562266B64D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L-Shape 8"/>
          <p:cNvSpPr/>
          <p:nvPr userDrawn="1"/>
        </p:nvSpPr>
        <p:spPr>
          <a:xfrm>
            <a:off x="0" y="6065520"/>
            <a:ext cx="792480" cy="792480"/>
          </a:xfrm>
          <a:prstGeom prst="corne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018" y="6004672"/>
            <a:ext cx="1405942" cy="629768"/>
          </a:xfrm>
          <a:prstGeom prst="rect">
            <a:avLst/>
          </a:prstGeom>
        </p:spPr>
      </p:pic>
      <p:sp>
        <p:nvSpPr>
          <p:cNvPr id="15" name="Rectangle 13"/>
          <p:cNvSpPr/>
          <p:nvPr userDrawn="1"/>
        </p:nvSpPr>
        <p:spPr>
          <a:xfrm rot="5400000">
            <a:off x="5943601" y="3"/>
            <a:ext cx="3200396" cy="3200398"/>
          </a:xfrm>
          <a:custGeom>
            <a:avLst/>
            <a:gdLst/>
            <a:ahLst/>
            <a:cxnLst/>
            <a:rect l="l" t="t" r="r" b="b"/>
            <a:pathLst>
              <a:path w="2468880" h="2468881">
                <a:moveTo>
                  <a:pt x="0" y="0"/>
                </a:moveTo>
                <a:lnTo>
                  <a:pt x="2468880" y="0"/>
                </a:lnTo>
                <a:lnTo>
                  <a:pt x="2468880" y="1"/>
                </a:lnTo>
                <a:cubicBezTo>
                  <a:pt x="2468880" y="1363526"/>
                  <a:pt x="1363525" y="2468881"/>
                  <a:pt x="0" y="24688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40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4E91-7045-8940-9876-EF7F184A4EB5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EE52-25AF-7B49-B9FC-7562266B6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5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4E91-7045-8940-9876-EF7F184A4EB5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EE52-25AF-7B49-B9FC-7562266B6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91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4E91-7045-8940-9876-EF7F184A4EB5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EE52-25AF-7B49-B9FC-7562266B6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4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1464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1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472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84E91-7045-8940-9876-EF7F184A4EB5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L-Shape 8"/>
          <p:cNvSpPr/>
          <p:nvPr userDrawn="1"/>
        </p:nvSpPr>
        <p:spPr>
          <a:xfrm>
            <a:off x="0" y="6065520"/>
            <a:ext cx="792480" cy="792480"/>
          </a:xfrm>
          <a:prstGeom prst="corne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 rot="10800000">
            <a:off x="7997567" y="-1"/>
            <a:ext cx="1146433" cy="1146433"/>
          </a:xfrm>
          <a:custGeom>
            <a:avLst/>
            <a:gdLst/>
            <a:ahLst/>
            <a:cxnLst/>
            <a:rect l="l" t="t" r="r" b="b"/>
            <a:pathLst>
              <a:path w="2160000" h="216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1440000" y="720000"/>
                </a:lnTo>
                <a:lnTo>
                  <a:pt x="1440000" y="1440000"/>
                </a:lnTo>
                <a:lnTo>
                  <a:pt x="2160000" y="1440000"/>
                </a:lnTo>
                <a:lnTo>
                  <a:pt x="2160000" y="2160000"/>
                </a:lnTo>
                <a:lnTo>
                  <a:pt x="0" y="2160000"/>
                </a:lnTo>
                <a:lnTo>
                  <a:pt x="0" y="1440000"/>
                </a:lnTo>
                <a:lnTo>
                  <a:pt x="0" y="720000"/>
                </a:lnTo>
                <a:close/>
              </a:path>
            </a:pathLst>
          </a:custGeom>
          <a:solidFill>
            <a:srgbClr val="AA00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20" y="6356350"/>
            <a:ext cx="721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9E4DEE52-25AF-7B49-B9FC-7562266B64D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018" y="6096112"/>
            <a:ext cx="1405942" cy="62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4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54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644" y="1833155"/>
            <a:ext cx="7041196" cy="387096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AA00AA"/>
                </a:solidFill>
              </a:rPr>
              <a:t>—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800" dirty="0">
                <a:solidFill>
                  <a:schemeClr val="accent3"/>
                </a:solidFill>
              </a:rPr>
              <a:t>How Data and Information Systems Shape Business Environments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/>
              <a:t/>
            </a:r>
            <a:br>
              <a:rPr lang="en-AU" dirty="0"/>
            </a:br>
            <a:r>
              <a:rPr lang="en-AU" dirty="0" smtClean="0"/>
              <a:t/>
            </a:r>
            <a:br>
              <a:rPr lang="en-AU" dirty="0" smtClean="0"/>
            </a:br>
            <a:endParaRPr lang="en-AU" sz="2400" b="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22185" y="5451456"/>
            <a:ext cx="1895389" cy="1156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944808" y="4746172"/>
            <a:ext cx="1798595" cy="0"/>
          </a:xfrm>
          <a:prstGeom prst="line">
            <a:avLst/>
          </a:prstGeom>
          <a:ln>
            <a:solidFill>
              <a:srgbClr val="AA00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22644" y="4935930"/>
            <a:ext cx="6605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/>
            <a:r>
              <a:rPr lang="en-AU" sz="2400" dirty="0" smtClean="0">
                <a:solidFill>
                  <a:srgbClr val="FFFFFF"/>
                </a:solidFill>
                <a:latin typeface="Arial"/>
                <a:cs typeface="Arial"/>
              </a:rPr>
              <a:t>Thomas Jewell</a:t>
            </a:r>
          </a:p>
          <a:p>
            <a:pPr marL="12700"/>
            <a:r>
              <a:rPr lang="en-AU" sz="2400" dirty="0" smtClean="0">
                <a:solidFill>
                  <a:srgbClr val="FFFFFF"/>
                </a:solidFill>
                <a:latin typeface="Arial"/>
                <a:cs typeface="Arial"/>
              </a:rPr>
              <a:t>Bachelor of Business (Information Systems)</a:t>
            </a:r>
            <a:endParaRPr lang="en-AU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967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4950"/>
            <a:ext cx="8229600" cy="4081475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Bachelor of Business (Business Information Systems) Student</a:t>
            </a:r>
          </a:p>
          <a:p>
            <a:r>
              <a:rPr lang="en-US" dirty="0" smtClean="0"/>
              <a:t>Fan of all things tech and business</a:t>
            </a:r>
          </a:p>
          <a:p>
            <a:r>
              <a:rPr lang="en-US" dirty="0" smtClean="0"/>
              <a:t>Global citizen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497" y="3572400"/>
            <a:ext cx="2053883" cy="1026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498" y="5044471"/>
            <a:ext cx="2053883" cy="1248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677" y="3600733"/>
            <a:ext cx="1925160" cy="1049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677" y="5166390"/>
            <a:ext cx="1925159" cy="128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2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IBL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4550"/>
            <a:ext cx="8229600" cy="408147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School of Business WIL</a:t>
            </a:r>
            <a:br>
              <a:rPr lang="en-US" dirty="0" smtClean="0"/>
            </a:b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Placement at PwC in Data Assurance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3561573"/>
            <a:ext cx="3869276" cy="2506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341" y="4019071"/>
            <a:ext cx="4157747" cy="138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8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of Data</a:t>
            </a:r>
            <a:endParaRPr lang="en-US" dirty="0"/>
          </a:p>
        </p:txBody>
      </p:sp>
      <p:pic>
        <p:nvPicPr>
          <p:cNvPr id="4" name="What is big dat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877" y="1423988"/>
            <a:ext cx="8014257" cy="4507690"/>
          </a:xfrm>
        </p:spPr>
      </p:pic>
    </p:spTree>
    <p:extLst>
      <p:ext uri="{BB962C8B-B14F-4D97-AF65-F5344CB8AC3E}">
        <p14:creationId xmlns:p14="http://schemas.microsoft.com/office/powerpoint/2010/main" val="13925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Information Revolution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8821" y="1983377"/>
            <a:ext cx="8031647" cy="452596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Transparency, Accountability and Progress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Converting data to information, information to knowledge, and knowledge to wisdom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Very real impacts to the business sphere and the world at large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06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this Means for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8031647" cy="4525963"/>
          </a:xfrm>
        </p:spPr>
        <p:txBody>
          <a:bodyPr/>
          <a:lstStyle/>
          <a:p>
            <a:r>
              <a:rPr lang="en-US" dirty="0" smtClean="0"/>
              <a:t>A massive opportunity, for our students, our staff and our institutions</a:t>
            </a:r>
          </a:p>
          <a:p>
            <a:endParaRPr lang="en-US" dirty="0"/>
          </a:p>
          <a:p>
            <a:r>
              <a:rPr lang="en-US" dirty="0" smtClean="0"/>
              <a:t>Get involved!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1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—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022185" y="5451456"/>
            <a:ext cx="1895389" cy="11567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accent3"/>
                </a:solidFill>
              </a:rPr>
              <a:t>How Data and Information Systems Shape Business </a:t>
            </a:r>
            <a:r>
              <a:rPr lang="en-US" sz="1200" dirty="0" smtClean="0">
                <a:solidFill>
                  <a:schemeClr val="accent3"/>
                </a:solidFill>
              </a:rPr>
              <a:t>Environments</a:t>
            </a:r>
            <a:br>
              <a:rPr lang="en-US" sz="1200" dirty="0" smtClean="0">
                <a:solidFill>
                  <a:schemeClr val="accent3"/>
                </a:solidFill>
              </a:rPr>
            </a:br>
            <a:r>
              <a:rPr lang="en-US" sz="1200" dirty="0" smtClean="0">
                <a:solidFill>
                  <a:schemeClr val="accent3"/>
                </a:solidFill>
              </a:rPr>
              <a:t/>
            </a:r>
            <a:br>
              <a:rPr lang="en-US" sz="1200" dirty="0" smtClean="0">
                <a:solidFill>
                  <a:schemeClr val="accent3"/>
                </a:solidFill>
              </a:rPr>
            </a:br>
            <a:r>
              <a:rPr lang="en-US" sz="1200" dirty="0" smtClean="0">
                <a:solidFill>
                  <a:schemeClr val="accent3"/>
                </a:solidFill>
              </a:rPr>
              <a:t>Tom Jewell</a:t>
            </a:r>
            <a:endParaRPr lang="en-US" sz="12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118979" y="5451456"/>
            <a:ext cx="1798595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8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RMIT 1">
      <a:dk1>
        <a:srgbClr val="000054"/>
      </a:dk1>
      <a:lt1>
        <a:sysClr val="window" lastClr="FFFFFF"/>
      </a:lt1>
      <a:dk2>
        <a:srgbClr val="E60028"/>
      </a:dk2>
      <a:lt2>
        <a:srgbClr val="EEECE1"/>
      </a:lt2>
      <a:accent1>
        <a:srgbClr val="FC9147"/>
      </a:accent1>
      <a:accent2>
        <a:srgbClr val="FAC800"/>
      </a:accent2>
      <a:accent3>
        <a:srgbClr val="00DCB4"/>
      </a:accent3>
      <a:accent4>
        <a:srgbClr val="7AE1AA"/>
      </a:accent4>
      <a:accent5>
        <a:srgbClr val="0078FF"/>
      </a:accent5>
      <a:accent6>
        <a:srgbClr val="00AAFF"/>
      </a:accent6>
      <a:hlink>
        <a:srgbClr val="AA00AA"/>
      </a:hlink>
      <a:folHlink>
        <a:srgbClr val="C864C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105</Words>
  <Application>Microsoft Office PowerPoint</Application>
  <PresentationFormat>On-screen Show (4:3)</PresentationFormat>
  <Paragraphs>26</Paragraphs>
  <Slides>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— How Data and Information Systems Shape Business Environments   </vt:lpstr>
      <vt:lpstr>About Me</vt:lpstr>
      <vt:lpstr>The IBL Program</vt:lpstr>
      <vt:lpstr>The World of Data</vt:lpstr>
      <vt:lpstr>An Information Revolution</vt:lpstr>
      <vt:lpstr>What this Means for You</vt:lpstr>
      <vt:lpstr>— 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 Monk</dc:creator>
  <cp:lastModifiedBy>Lauren O'Keefe</cp:lastModifiedBy>
  <cp:revision>29</cp:revision>
  <dcterms:created xsi:type="dcterms:W3CDTF">2016-11-30T22:43:19Z</dcterms:created>
  <dcterms:modified xsi:type="dcterms:W3CDTF">2017-03-21T00:48:17Z</dcterms:modified>
</cp:coreProperties>
</file>