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AA00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7" autoAdjust="0"/>
    <p:restoredTop sz="89957" autoAdjust="0"/>
  </p:normalViewPr>
  <p:slideViewPr>
    <p:cSldViewPr snapToGrid="0" snapToObjects="1">
      <p:cViewPr>
        <p:scale>
          <a:sx n="112" d="100"/>
          <a:sy n="112" d="100"/>
        </p:scale>
        <p:origin x="-1584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DFAA1F-FFFA-42CB-BB1F-ABF0D9B3C7F7}" type="datetimeFigureOut">
              <a:rPr lang="en-AU" smtClean="0"/>
              <a:t>21/03/2017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DA6E53-2C92-462F-9BD6-E8CF78E3EAE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317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Power of a community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A6E53-2C92-462F-9BD6-E8CF78E3EAE2}" type="slidenum">
              <a:rPr lang="en-AU" smtClean="0"/>
              <a:t>5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2017 RMIT Career Advisers' Seminar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25437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Confidence.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A6E53-2C92-462F-9BD6-E8CF78E3EAE2}" type="slidenum">
              <a:rPr lang="en-AU" smtClean="0"/>
              <a:t>7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2017 RMIT Career Advisers' Seminar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27183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1"/>
          <p:cNvSpPr/>
          <p:nvPr userDrawn="1"/>
        </p:nvSpPr>
        <p:spPr>
          <a:xfrm>
            <a:off x="6859966" y="1249405"/>
            <a:ext cx="2284034" cy="4384710"/>
          </a:xfrm>
          <a:custGeom>
            <a:avLst/>
            <a:gdLst/>
            <a:ahLst/>
            <a:cxnLst/>
            <a:rect l="l" t="t" r="r" b="b"/>
            <a:pathLst>
              <a:path w="1863259" h="3576943">
                <a:moveTo>
                  <a:pt x="1396645" y="0"/>
                </a:moveTo>
                <a:lnTo>
                  <a:pt x="1863259" y="0"/>
                </a:lnTo>
                <a:lnTo>
                  <a:pt x="1863259" y="3576943"/>
                </a:lnTo>
                <a:lnTo>
                  <a:pt x="1396645" y="3576943"/>
                </a:lnTo>
                <a:lnTo>
                  <a:pt x="1396645" y="3175032"/>
                </a:lnTo>
                <a:lnTo>
                  <a:pt x="625231" y="3175032"/>
                </a:lnTo>
                <a:lnTo>
                  <a:pt x="625231" y="2358325"/>
                </a:lnTo>
                <a:lnTo>
                  <a:pt x="0" y="2358325"/>
                </a:lnTo>
                <a:lnTo>
                  <a:pt x="0" y="1209463"/>
                </a:lnTo>
                <a:lnTo>
                  <a:pt x="625231" y="1209463"/>
                </a:lnTo>
                <a:lnTo>
                  <a:pt x="625231" y="388848"/>
                </a:lnTo>
                <a:lnTo>
                  <a:pt x="1396645" y="388848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12"/>
          <p:cNvSpPr/>
          <p:nvPr userDrawn="1"/>
        </p:nvSpPr>
        <p:spPr>
          <a:xfrm>
            <a:off x="0" y="1237089"/>
            <a:ext cx="2182776" cy="4397512"/>
          </a:xfrm>
          <a:custGeom>
            <a:avLst/>
            <a:gdLst/>
            <a:ahLst/>
            <a:cxnLst/>
            <a:rect l="l" t="t" r="r" b="b"/>
            <a:pathLst>
              <a:path w="1780657" h="3587388">
                <a:moveTo>
                  <a:pt x="0" y="0"/>
                </a:moveTo>
                <a:lnTo>
                  <a:pt x="169736" y="8571"/>
                </a:lnTo>
                <a:cubicBezTo>
                  <a:pt x="1074567" y="100462"/>
                  <a:pt x="1780657" y="864619"/>
                  <a:pt x="1780657" y="1793694"/>
                </a:cubicBezTo>
                <a:cubicBezTo>
                  <a:pt x="1780657" y="2722769"/>
                  <a:pt x="1074567" y="3486927"/>
                  <a:pt x="169736" y="3578817"/>
                </a:cubicBezTo>
                <a:lnTo>
                  <a:pt x="0" y="3587388"/>
                </a:lnTo>
                <a:close/>
              </a:path>
            </a:pathLst>
          </a:custGeom>
          <a:solidFill>
            <a:srgbClr val="E6002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84E91-7045-8940-9876-EF7F184A4EB5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00433"/>
            <a:ext cx="6400800" cy="2193308"/>
          </a:xfrm>
        </p:spPr>
        <p:txBody>
          <a:bodyPr>
            <a:norm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9374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Click to edit Master subtitle style</a:t>
            </a:r>
            <a:endParaRPr lang="en-US" dirty="0"/>
          </a:p>
        </p:txBody>
      </p:sp>
      <p:pic>
        <p:nvPicPr>
          <p:cNvPr id="31" name="Picture 30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91018" y="6004672"/>
            <a:ext cx="1405942" cy="6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643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RMIT_DUO_RGB_flat_LR.jp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5400000" cy="6089181"/>
          </a:xfrm>
          <a:prstGeom prst="rect">
            <a:avLst/>
          </a:prstGeom>
        </p:spPr>
      </p:pic>
      <p:sp>
        <p:nvSpPr>
          <p:cNvPr id="26" name="Rectangle 25"/>
          <p:cNvSpPr/>
          <p:nvPr userDrawn="1"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lnTo>
                  <a:pt x="0" y="5634601"/>
                </a:lnTo>
                <a:lnTo>
                  <a:pt x="208067" y="5624095"/>
                </a:lnTo>
                <a:cubicBezTo>
                  <a:pt x="1317232" y="5511453"/>
                  <a:pt x="2182776" y="4574729"/>
                  <a:pt x="2182776" y="3435845"/>
                </a:cubicBezTo>
                <a:cubicBezTo>
                  <a:pt x="2182776" y="2296961"/>
                  <a:pt x="1317232" y="1360238"/>
                  <a:pt x="208067" y="1247596"/>
                </a:cubicBezTo>
                <a:lnTo>
                  <a:pt x="0" y="123708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1"/>
          <p:cNvSpPr/>
          <p:nvPr userDrawn="1"/>
        </p:nvSpPr>
        <p:spPr>
          <a:xfrm>
            <a:off x="6859966" y="1249405"/>
            <a:ext cx="2284034" cy="4384710"/>
          </a:xfrm>
          <a:custGeom>
            <a:avLst/>
            <a:gdLst/>
            <a:ahLst/>
            <a:cxnLst/>
            <a:rect l="l" t="t" r="r" b="b"/>
            <a:pathLst>
              <a:path w="1863259" h="3576943">
                <a:moveTo>
                  <a:pt x="1396645" y="0"/>
                </a:moveTo>
                <a:lnTo>
                  <a:pt x="1863259" y="0"/>
                </a:lnTo>
                <a:lnTo>
                  <a:pt x="1863259" y="3576943"/>
                </a:lnTo>
                <a:lnTo>
                  <a:pt x="1396645" y="3576943"/>
                </a:lnTo>
                <a:lnTo>
                  <a:pt x="1396645" y="3175032"/>
                </a:lnTo>
                <a:lnTo>
                  <a:pt x="625231" y="3175032"/>
                </a:lnTo>
                <a:lnTo>
                  <a:pt x="625231" y="2358325"/>
                </a:lnTo>
                <a:lnTo>
                  <a:pt x="0" y="2358325"/>
                </a:lnTo>
                <a:lnTo>
                  <a:pt x="0" y="1209463"/>
                </a:lnTo>
                <a:lnTo>
                  <a:pt x="625231" y="1209463"/>
                </a:lnTo>
                <a:lnTo>
                  <a:pt x="625231" y="388848"/>
                </a:lnTo>
                <a:lnTo>
                  <a:pt x="1396645" y="38884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84E91-7045-8940-9876-EF7F184A4EB5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00433"/>
            <a:ext cx="6400800" cy="2193308"/>
          </a:xfrm>
        </p:spPr>
        <p:txBody>
          <a:bodyPr>
            <a:norm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9374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Click to edit Master subtitle style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91018" y="6004672"/>
            <a:ext cx="1405942" cy="6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27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179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94200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84E91-7045-8940-9876-EF7F184A4EB5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EE52-25AF-7B49-B9FC-7562266B64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174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11"/>
          <p:cNvSpPr/>
          <p:nvPr userDrawn="1"/>
        </p:nvSpPr>
        <p:spPr>
          <a:xfrm rot="10800000">
            <a:off x="5943600" y="1"/>
            <a:ext cx="3200399" cy="3200399"/>
          </a:xfrm>
          <a:custGeom>
            <a:avLst/>
            <a:gdLst/>
            <a:ahLst/>
            <a:cxnLst/>
            <a:rect l="l" t="t" r="r" b="b"/>
            <a:pathLst>
              <a:path w="2160000" h="2160000">
                <a:moveTo>
                  <a:pt x="0" y="0"/>
                </a:moveTo>
                <a:lnTo>
                  <a:pt x="720000" y="0"/>
                </a:lnTo>
                <a:lnTo>
                  <a:pt x="720000" y="720000"/>
                </a:lnTo>
                <a:lnTo>
                  <a:pt x="1440000" y="720000"/>
                </a:lnTo>
                <a:lnTo>
                  <a:pt x="1440000" y="1440000"/>
                </a:lnTo>
                <a:lnTo>
                  <a:pt x="2160000" y="1440000"/>
                </a:lnTo>
                <a:lnTo>
                  <a:pt x="2160000" y="2160000"/>
                </a:lnTo>
                <a:lnTo>
                  <a:pt x="0" y="2160000"/>
                </a:lnTo>
                <a:lnTo>
                  <a:pt x="0" y="1440000"/>
                </a:lnTo>
                <a:lnTo>
                  <a:pt x="0" y="720000"/>
                </a:lnTo>
                <a:close/>
              </a:path>
            </a:pathLst>
          </a:custGeom>
          <a:solidFill>
            <a:srgbClr val="AA00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5524" y="2651760"/>
            <a:ext cx="6359207" cy="3058160"/>
          </a:xfrm>
        </p:spPr>
        <p:txBody>
          <a:bodyPr anchor="t" anchorCtr="0"/>
          <a:lstStyle>
            <a:lvl1pPr algn="l">
              <a:defRPr sz="4000" b="1" cap="none"/>
            </a:lvl1pPr>
          </a:lstStyle>
          <a:p>
            <a:r>
              <a:rPr lang="en-AU" dirty="0" smtClean="0"/>
              <a:t>—</a:t>
            </a:r>
            <a:br>
              <a:rPr lang="en-AU" dirty="0" smtClean="0"/>
            </a:br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84E91-7045-8940-9876-EF7F184A4EB5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EE52-25AF-7B49-B9FC-7562266B64D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L-Shape 8"/>
          <p:cNvSpPr/>
          <p:nvPr userDrawn="1"/>
        </p:nvSpPr>
        <p:spPr>
          <a:xfrm>
            <a:off x="0" y="6065520"/>
            <a:ext cx="792480" cy="792480"/>
          </a:xfrm>
          <a:prstGeom prst="corner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91018" y="6004672"/>
            <a:ext cx="1405942" cy="6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000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89136" y="2651760"/>
            <a:ext cx="6359207" cy="3058160"/>
          </a:xfrm>
        </p:spPr>
        <p:txBody>
          <a:bodyPr anchor="t" anchorCtr="0"/>
          <a:lstStyle>
            <a:lvl1pPr algn="l">
              <a:defRPr sz="4000" b="1" cap="none"/>
            </a:lvl1pPr>
          </a:lstStyle>
          <a:p>
            <a:r>
              <a:rPr lang="en-AU" dirty="0" smtClean="0"/>
              <a:t>—</a:t>
            </a:r>
            <a:br>
              <a:rPr lang="en-AU" dirty="0" smtClean="0"/>
            </a:br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84E91-7045-8940-9876-EF7F184A4EB5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EE52-25AF-7B49-B9FC-7562266B64D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L-Shape 8"/>
          <p:cNvSpPr/>
          <p:nvPr userDrawn="1"/>
        </p:nvSpPr>
        <p:spPr>
          <a:xfrm>
            <a:off x="0" y="6065520"/>
            <a:ext cx="792480" cy="792480"/>
          </a:xfrm>
          <a:prstGeom prst="corner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91018" y="6004672"/>
            <a:ext cx="1405942" cy="629768"/>
          </a:xfrm>
          <a:prstGeom prst="rect">
            <a:avLst/>
          </a:prstGeom>
        </p:spPr>
      </p:pic>
      <p:sp>
        <p:nvSpPr>
          <p:cNvPr id="15" name="Rectangle 13"/>
          <p:cNvSpPr/>
          <p:nvPr userDrawn="1"/>
        </p:nvSpPr>
        <p:spPr>
          <a:xfrm rot="5400000">
            <a:off x="5943601" y="3"/>
            <a:ext cx="3200396" cy="3200398"/>
          </a:xfrm>
          <a:custGeom>
            <a:avLst/>
            <a:gdLst/>
            <a:ahLst/>
            <a:cxnLst/>
            <a:rect l="l" t="t" r="r" b="b"/>
            <a:pathLst>
              <a:path w="2468880" h="2468881">
                <a:moveTo>
                  <a:pt x="0" y="0"/>
                </a:moveTo>
                <a:lnTo>
                  <a:pt x="2468880" y="0"/>
                </a:lnTo>
                <a:lnTo>
                  <a:pt x="2468880" y="1"/>
                </a:lnTo>
                <a:cubicBezTo>
                  <a:pt x="2468880" y="1363526"/>
                  <a:pt x="1363525" y="2468881"/>
                  <a:pt x="0" y="246888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64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84E91-7045-8940-9876-EF7F184A4EB5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EE52-25AF-7B49-B9FC-7562266B64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053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84E91-7045-8940-9876-EF7F184A4EB5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EE52-25AF-7B49-B9FC-7562266B64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291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84E91-7045-8940-9876-EF7F184A4EB5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EE52-25AF-7B49-B9FC-7562266B64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146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14643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1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472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84E91-7045-8940-9876-EF7F184A4EB5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L-Shape 8"/>
          <p:cNvSpPr/>
          <p:nvPr userDrawn="1"/>
        </p:nvSpPr>
        <p:spPr>
          <a:xfrm>
            <a:off x="0" y="6065520"/>
            <a:ext cx="792480" cy="792480"/>
          </a:xfrm>
          <a:prstGeom prst="corner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 rot="10800000">
            <a:off x="7997567" y="-1"/>
            <a:ext cx="1146433" cy="1146433"/>
          </a:xfrm>
          <a:custGeom>
            <a:avLst/>
            <a:gdLst/>
            <a:ahLst/>
            <a:cxnLst/>
            <a:rect l="l" t="t" r="r" b="b"/>
            <a:pathLst>
              <a:path w="2160000" h="2160000">
                <a:moveTo>
                  <a:pt x="0" y="0"/>
                </a:moveTo>
                <a:lnTo>
                  <a:pt x="720000" y="0"/>
                </a:lnTo>
                <a:lnTo>
                  <a:pt x="720000" y="720000"/>
                </a:lnTo>
                <a:lnTo>
                  <a:pt x="1440000" y="720000"/>
                </a:lnTo>
                <a:lnTo>
                  <a:pt x="1440000" y="1440000"/>
                </a:lnTo>
                <a:lnTo>
                  <a:pt x="2160000" y="1440000"/>
                </a:lnTo>
                <a:lnTo>
                  <a:pt x="2160000" y="2160000"/>
                </a:lnTo>
                <a:lnTo>
                  <a:pt x="0" y="2160000"/>
                </a:lnTo>
                <a:lnTo>
                  <a:pt x="0" y="1440000"/>
                </a:lnTo>
                <a:lnTo>
                  <a:pt x="0" y="720000"/>
                </a:lnTo>
                <a:close/>
              </a:path>
            </a:pathLst>
          </a:custGeom>
          <a:solidFill>
            <a:srgbClr val="AA00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120" y="6356350"/>
            <a:ext cx="7213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9E4DEE52-25AF-7B49-B9FC-7562266B6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91018" y="6096112"/>
            <a:ext cx="1405942" cy="629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841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1" r:id="rId5"/>
    <p:sldLayoutId id="2147483652" r:id="rId6"/>
    <p:sldLayoutId id="2147483653" r:id="rId7"/>
    <p:sldLayoutId id="2147483654" r:id="rId8"/>
  </p:sldLayoutIdLst>
  <p:txStyles>
    <p:titleStyle>
      <a:lvl1pPr algn="l" defTabSz="457200" rtl="0" eaLnBrk="1" latinLnBrk="0" hangingPunct="1">
        <a:spcBef>
          <a:spcPct val="0"/>
        </a:spcBef>
        <a:buNone/>
        <a:defRPr sz="3200" b="1" i="0" kern="1200">
          <a:solidFill>
            <a:srgbClr val="FFFFFF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b="0" i="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b="0" i="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b="0" i="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b="0" i="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176" y="1833154"/>
            <a:ext cx="6359207" cy="3058160"/>
          </a:xfrm>
        </p:spPr>
        <p:txBody>
          <a:bodyPr/>
          <a:lstStyle/>
          <a:p>
            <a:r>
              <a:rPr lang="en-US" dirty="0" smtClean="0">
                <a:solidFill>
                  <a:schemeClr val="accent4"/>
                </a:solidFill>
              </a:rPr>
              <a:t>—</a:t>
            </a:r>
            <a:r>
              <a:rPr lang="en-US" dirty="0"/>
              <a:t/>
            </a:r>
            <a:br>
              <a:rPr lang="en-US" dirty="0"/>
            </a:br>
            <a:r>
              <a:rPr lang="en-AU" sz="4400" dirty="0"/>
              <a:t>How RMIT is </a:t>
            </a:r>
            <a:r>
              <a:rPr lang="en-AU" sz="4400" dirty="0" smtClean="0"/>
              <a:t>Preparing </a:t>
            </a:r>
            <a:r>
              <a:rPr lang="en-AU" sz="4400" dirty="0"/>
              <a:t>the </a:t>
            </a:r>
            <a:r>
              <a:rPr lang="en-AU" sz="4400" dirty="0" smtClean="0"/>
              <a:t>Next </a:t>
            </a:r>
            <a:r>
              <a:rPr lang="en-AU" sz="4400" dirty="0"/>
              <a:t>G</a:t>
            </a:r>
            <a:r>
              <a:rPr lang="en-AU" sz="4400" dirty="0" smtClean="0"/>
              <a:t>eneration </a:t>
            </a:r>
            <a:r>
              <a:rPr lang="en-AU" sz="4400" dirty="0"/>
              <a:t>of F</a:t>
            </a:r>
            <a:r>
              <a:rPr lang="en-AU" sz="4400" dirty="0" smtClean="0"/>
              <a:t>emale Leaders</a:t>
            </a:r>
            <a:endParaRPr lang="en-US" dirty="0"/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928176" y="5137948"/>
            <a:ext cx="5578912" cy="11567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200" b="0" i="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Jessica Pallant and Brianne Johnston </a:t>
            </a:r>
            <a:endParaRPr lang="en-US" sz="24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022185" y="5068278"/>
            <a:ext cx="1798595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996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Challenges</a:t>
            </a:r>
            <a:endParaRPr lang="en-A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6275" y="1695450"/>
            <a:ext cx="7791450" cy="346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861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e16128\Dropbox\Bright Sparks\Bright Sparks - What is it.JPG"/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85175" y="1323703"/>
            <a:ext cx="6978337" cy="4871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Bright Sparks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3686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0708" y="204969"/>
            <a:ext cx="8229600" cy="871795"/>
          </a:xfrm>
        </p:spPr>
        <p:txBody>
          <a:bodyPr/>
          <a:lstStyle/>
          <a:p>
            <a:r>
              <a:rPr lang="en-AU" dirty="0" smtClean="0"/>
              <a:t>Structure</a:t>
            </a:r>
            <a:endParaRPr lang="en-A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068" y="1759131"/>
            <a:ext cx="8856218" cy="3675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85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130629" y="0"/>
            <a:ext cx="927462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19310" y="513080"/>
            <a:ext cx="4876803" cy="16312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AU" sz="2000" b="1" dirty="0" smtClean="0">
                <a:latin typeface="Arial" pitchFamily="34" charset="0"/>
                <a:cs typeface="Arial" pitchFamily="34" charset="0"/>
              </a:rPr>
              <a:t>“Never doubt that a small group of thoughtful, committed citizens can change the world; indeed it’s the only thing that ever has.”</a:t>
            </a:r>
          </a:p>
          <a:p>
            <a:pPr algn="r"/>
            <a:r>
              <a:rPr lang="en-AU" sz="2000" b="1" dirty="0" smtClean="0">
                <a:latin typeface="Arial" pitchFamily="34" charset="0"/>
                <a:cs typeface="Arial" pitchFamily="34" charset="0"/>
              </a:rPr>
              <a:t>– Margaret Mead</a:t>
            </a:r>
            <a:endParaRPr lang="en-A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0853" y="6442501"/>
            <a:ext cx="15937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Photo: Kate Bromley</a:t>
            </a:r>
            <a:endParaRPr lang="en-AU" sz="1200" dirty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579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133856"/>
            <a:ext cx="9143999" cy="5724144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" y="531541"/>
            <a:ext cx="8624535" cy="871795"/>
          </a:xfrm>
        </p:spPr>
        <p:txBody>
          <a:bodyPr>
            <a:normAutofit fontScale="90000"/>
          </a:bodyPr>
          <a:lstStyle/>
          <a:p>
            <a:r>
              <a:rPr lang="en-AU" sz="2400" dirty="0">
                <a:latin typeface="Arial" pitchFamily="34" charset="0"/>
                <a:cs typeface="Arial" pitchFamily="34" charset="0"/>
              </a:rPr>
              <a:t>From Aerospace Engineers to Marketers to Writers, Bright Sparks connected a diverse, interdisciplinary group of women</a:t>
            </a:r>
            <a:r>
              <a:rPr lang="en-AU" dirty="0">
                <a:latin typeface="Arial" pitchFamily="34" charset="0"/>
                <a:cs typeface="Arial" pitchFamily="34" charset="0"/>
              </a:rPr>
              <a:t/>
            </a:r>
            <a:br>
              <a:rPr lang="en-AU" dirty="0">
                <a:latin typeface="Arial" pitchFamily="34" charset="0"/>
                <a:cs typeface="Arial" pitchFamily="34" charset="0"/>
              </a:rPr>
            </a:br>
            <a:endParaRPr lang="en-AU" dirty="0"/>
          </a:p>
        </p:txBody>
      </p:sp>
      <p:sp>
        <p:nvSpPr>
          <p:cNvPr id="5" name="object 4"/>
          <p:cNvSpPr/>
          <p:nvPr/>
        </p:nvSpPr>
        <p:spPr>
          <a:xfrm>
            <a:off x="0" y="6470468"/>
            <a:ext cx="792480" cy="396240"/>
          </a:xfrm>
          <a:custGeom>
            <a:avLst/>
            <a:gdLst/>
            <a:ahLst/>
            <a:cxnLst/>
            <a:rect l="l" t="t" r="r" b="b"/>
            <a:pathLst>
              <a:path w="792480" h="396240">
                <a:moveTo>
                  <a:pt x="0" y="396239"/>
                </a:moveTo>
                <a:lnTo>
                  <a:pt x="792479" y="396239"/>
                </a:lnTo>
                <a:lnTo>
                  <a:pt x="792479" y="0"/>
                </a:lnTo>
                <a:lnTo>
                  <a:pt x="0" y="0"/>
                </a:lnTo>
                <a:lnTo>
                  <a:pt x="0" y="396239"/>
                </a:lnTo>
                <a:close/>
              </a:path>
            </a:pathLst>
          </a:custGeom>
          <a:solidFill>
            <a:srgbClr val="EE2434"/>
          </a:solidFill>
        </p:spPr>
        <p:txBody>
          <a:bodyPr wrap="square" lIns="0" tIns="0" rIns="0" bIns="0" rtlCol="0">
            <a:spAutoFit/>
          </a:bodyPr>
          <a:lstStyle/>
          <a:p>
            <a:endParaRPr dirty="0"/>
          </a:p>
        </p:txBody>
      </p:sp>
      <p:sp>
        <p:nvSpPr>
          <p:cNvPr id="7" name="object 5"/>
          <p:cNvSpPr/>
          <p:nvPr/>
        </p:nvSpPr>
        <p:spPr>
          <a:xfrm>
            <a:off x="0" y="6074229"/>
            <a:ext cx="396240" cy="396240"/>
          </a:xfrm>
          <a:custGeom>
            <a:avLst/>
            <a:gdLst/>
            <a:ahLst/>
            <a:cxnLst/>
            <a:rect l="l" t="t" r="r" b="b"/>
            <a:pathLst>
              <a:path w="396240" h="396239">
                <a:moveTo>
                  <a:pt x="0" y="396239"/>
                </a:moveTo>
                <a:lnTo>
                  <a:pt x="396240" y="396239"/>
                </a:lnTo>
                <a:lnTo>
                  <a:pt x="396240" y="0"/>
                </a:lnTo>
                <a:lnTo>
                  <a:pt x="0" y="0"/>
                </a:lnTo>
                <a:lnTo>
                  <a:pt x="0" y="396239"/>
                </a:lnTo>
                <a:close/>
              </a:path>
            </a:pathLst>
          </a:custGeom>
          <a:solidFill>
            <a:srgbClr val="EE2434"/>
          </a:solidFill>
        </p:spPr>
        <p:txBody>
          <a:bodyPr wrap="square" lIns="0" tIns="0" rIns="0" bIns="0" rtlCol="0">
            <a:spAutoFit/>
          </a:bodyPr>
          <a:lstStyle/>
          <a:p>
            <a:endParaRPr dirty="0"/>
          </a:p>
        </p:txBody>
      </p:sp>
      <p:sp>
        <p:nvSpPr>
          <p:cNvPr id="8" name="object 6"/>
          <p:cNvSpPr/>
          <p:nvPr/>
        </p:nvSpPr>
        <p:spPr>
          <a:xfrm>
            <a:off x="7527155" y="6065520"/>
            <a:ext cx="1405940" cy="629767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5511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 descr="https://mail.google.com/mail/u/0/?ui=2&amp;ik=a288d7af19&amp;view=fimg&amp;th=15a81b2e1b5f80b1&amp;attid=0.1&amp;disp=emb&amp;realattid=66efb264c7182b73_0.1.1&amp;attbid=ANGjdJ8TNYOAESqyy8qclPgBk_BkE961IwvFafTyR9ee_FpDQXDbAzg_UWoz5sorhtHi2p4sxuFXC9rs5tUz0ph86n24FlSazjBafu7dTNZaasaYwWhSPzMY_q1dB-g&amp;sz=s0-l75-ft&amp;ats=1488238813343&amp;rm=15a81b2e1b5f80b1&amp;zw&amp;atsh=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1115568"/>
            <a:ext cx="9144000" cy="5742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0" y="149987"/>
            <a:ext cx="81838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A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Seeing the extreme polarisation of San Francisco (poverty and wealth) has given me clarity in what I want to focus on in my career. I don't need to be at the extreme end to have an impact</a:t>
            </a:r>
            <a:r>
              <a:rPr lang="en-A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”– </a:t>
            </a:r>
            <a:r>
              <a:rPr lang="en-A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Jessica Pallant</a:t>
            </a:r>
          </a:p>
        </p:txBody>
      </p:sp>
      <p:sp>
        <p:nvSpPr>
          <p:cNvPr id="8" name="object 4"/>
          <p:cNvSpPr/>
          <p:nvPr/>
        </p:nvSpPr>
        <p:spPr>
          <a:xfrm rot="5400000">
            <a:off x="-198120" y="6252866"/>
            <a:ext cx="792480" cy="396240"/>
          </a:xfrm>
          <a:custGeom>
            <a:avLst/>
            <a:gdLst/>
            <a:ahLst/>
            <a:cxnLst/>
            <a:rect l="l" t="t" r="r" b="b"/>
            <a:pathLst>
              <a:path w="792480" h="396240">
                <a:moveTo>
                  <a:pt x="0" y="396239"/>
                </a:moveTo>
                <a:lnTo>
                  <a:pt x="792479" y="396239"/>
                </a:lnTo>
                <a:lnTo>
                  <a:pt x="792479" y="0"/>
                </a:lnTo>
                <a:lnTo>
                  <a:pt x="0" y="0"/>
                </a:lnTo>
                <a:lnTo>
                  <a:pt x="0" y="396239"/>
                </a:lnTo>
                <a:close/>
              </a:path>
            </a:pathLst>
          </a:custGeom>
          <a:solidFill>
            <a:srgbClr val="EE2434"/>
          </a:solidFill>
        </p:spPr>
        <p:txBody>
          <a:bodyPr wrap="square" lIns="0" tIns="0" rIns="0" bIns="0" rtlCol="0">
            <a:spAutoFit/>
          </a:bodyPr>
          <a:lstStyle/>
          <a:p>
            <a:endParaRPr dirty="0"/>
          </a:p>
        </p:txBody>
      </p:sp>
      <p:sp>
        <p:nvSpPr>
          <p:cNvPr id="9" name="object 4"/>
          <p:cNvSpPr/>
          <p:nvPr/>
        </p:nvSpPr>
        <p:spPr>
          <a:xfrm>
            <a:off x="37011" y="6461760"/>
            <a:ext cx="792480" cy="396240"/>
          </a:xfrm>
          <a:custGeom>
            <a:avLst/>
            <a:gdLst/>
            <a:ahLst/>
            <a:cxnLst/>
            <a:rect l="l" t="t" r="r" b="b"/>
            <a:pathLst>
              <a:path w="792480" h="396240">
                <a:moveTo>
                  <a:pt x="0" y="396239"/>
                </a:moveTo>
                <a:lnTo>
                  <a:pt x="792479" y="396239"/>
                </a:lnTo>
                <a:lnTo>
                  <a:pt x="792479" y="0"/>
                </a:lnTo>
                <a:lnTo>
                  <a:pt x="0" y="0"/>
                </a:lnTo>
                <a:lnTo>
                  <a:pt x="0" y="396239"/>
                </a:lnTo>
                <a:close/>
              </a:path>
            </a:pathLst>
          </a:custGeom>
          <a:solidFill>
            <a:srgbClr val="EE2434"/>
          </a:solidFill>
        </p:spPr>
        <p:txBody>
          <a:bodyPr wrap="square" lIns="0" tIns="0" rIns="0" bIns="0" rtlCol="0">
            <a:spAutoFit/>
          </a:bodyPr>
          <a:lstStyle/>
          <a:p>
            <a:endParaRPr dirty="0"/>
          </a:p>
        </p:txBody>
      </p:sp>
      <p:sp>
        <p:nvSpPr>
          <p:cNvPr id="10" name="object 6"/>
          <p:cNvSpPr/>
          <p:nvPr/>
        </p:nvSpPr>
        <p:spPr>
          <a:xfrm>
            <a:off x="7584254" y="6136103"/>
            <a:ext cx="1405940" cy="629766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0731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RMIT 1">
      <a:dk1>
        <a:srgbClr val="000054"/>
      </a:dk1>
      <a:lt1>
        <a:sysClr val="window" lastClr="FFFFFF"/>
      </a:lt1>
      <a:dk2>
        <a:srgbClr val="E60028"/>
      </a:dk2>
      <a:lt2>
        <a:srgbClr val="EEECE1"/>
      </a:lt2>
      <a:accent1>
        <a:srgbClr val="FC9147"/>
      </a:accent1>
      <a:accent2>
        <a:srgbClr val="FAC800"/>
      </a:accent2>
      <a:accent3>
        <a:srgbClr val="00DCB4"/>
      </a:accent3>
      <a:accent4>
        <a:srgbClr val="7AE1AA"/>
      </a:accent4>
      <a:accent5>
        <a:srgbClr val="0078FF"/>
      </a:accent5>
      <a:accent6>
        <a:srgbClr val="00AAFF"/>
      </a:accent6>
      <a:hlink>
        <a:srgbClr val="AA00AA"/>
      </a:hlink>
      <a:folHlink>
        <a:srgbClr val="C864C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</TotalTime>
  <Words>125</Words>
  <Application>Microsoft Office PowerPoint</Application>
  <PresentationFormat>On-screen Show (4:3)</PresentationFormat>
  <Paragraphs>16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— How RMIT is Preparing the Next Generation of Female Leaders</vt:lpstr>
      <vt:lpstr>Challenges</vt:lpstr>
      <vt:lpstr>Bright Sparks</vt:lpstr>
      <vt:lpstr>Structure</vt:lpstr>
      <vt:lpstr>PowerPoint Presentation</vt:lpstr>
      <vt:lpstr>From Aerospace Engineers to Marketers to Writers, Bright Sparks connected a diverse, interdisciplinary group of women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Adrian Monk</dc:creator>
  <cp:lastModifiedBy>Lauren O'Keefe</cp:lastModifiedBy>
  <cp:revision>41</cp:revision>
  <dcterms:created xsi:type="dcterms:W3CDTF">2016-11-30T22:43:19Z</dcterms:created>
  <dcterms:modified xsi:type="dcterms:W3CDTF">2017-03-21T00:47:58Z</dcterms:modified>
</cp:coreProperties>
</file>