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A6D"/>
    <a:srgbClr val="575B5B"/>
    <a:srgbClr val="685D51"/>
    <a:srgbClr val="000054"/>
    <a:srgbClr val="AA00AA"/>
    <a:srgbClr val="50D2FF"/>
    <a:srgbClr val="E60028"/>
    <a:srgbClr val="FF8199"/>
    <a:srgbClr val="E6E6E6"/>
    <a:srgbClr val="007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89957" autoAdjust="0"/>
  </p:normalViewPr>
  <p:slideViewPr>
    <p:cSldViewPr snapToGrid="0" snapToObjects="1">
      <p:cViewPr varScale="1">
        <p:scale>
          <a:sx n="103" d="100"/>
          <a:sy n="103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19T12:57:18.503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FAA1F-FFFA-42CB-BB1F-ABF0D9B3C7F7}" type="datetimeFigureOut">
              <a:rPr lang="en-AU" smtClean="0"/>
              <a:t>20/03/2019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A6E53-2C92-462F-9BD6-E8CF78E3EA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731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A6E53-2C92-462F-9BD6-E8CF78E3EAE2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303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12"/>
          <p:cNvSpPr/>
          <p:nvPr userDrawn="1"/>
        </p:nvSpPr>
        <p:spPr>
          <a:xfrm>
            <a:off x="0" y="1237089"/>
            <a:ext cx="2182776" cy="4397512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4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MIT_DUO_RGB_flat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r="23445"/>
          <a:stretch/>
        </p:blipFill>
        <p:spPr>
          <a:xfrm>
            <a:off x="0" y="0"/>
            <a:ext cx="5400000" cy="608918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5634601"/>
                </a:lnTo>
                <a:lnTo>
                  <a:pt x="208067" y="5624095"/>
                </a:lnTo>
                <a:cubicBezTo>
                  <a:pt x="1317232" y="5511453"/>
                  <a:pt x="2182776" y="4574729"/>
                  <a:pt x="2182776" y="3435845"/>
                </a:cubicBezTo>
                <a:cubicBezTo>
                  <a:pt x="2182776" y="2296961"/>
                  <a:pt x="1317232" y="1360238"/>
                  <a:pt x="208067" y="1247596"/>
                </a:cubicBezTo>
                <a:lnTo>
                  <a:pt x="0" y="12370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94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7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5943600" y="1"/>
            <a:ext cx="3200399" cy="3200399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5524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/>
              <a:t>—</a:t>
            </a:r>
            <a:br>
              <a:rPr lang="en-AU" dirty="0"/>
            </a:br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9136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/>
              <a:t>—</a:t>
            </a:r>
            <a:br>
              <a:rPr lang="en-AU" dirty="0"/>
            </a:br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  <p:sp>
        <p:nvSpPr>
          <p:cNvPr id="15" name="Rectangle 13"/>
          <p:cNvSpPr/>
          <p:nvPr userDrawn="1"/>
        </p:nvSpPr>
        <p:spPr>
          <a:xfrm rot="5400000">
            <a:off x="5943601" y="3"/>
            <a:ext cx="3200396" cy="3200398"/>
          </a:xfrm>
          <a:custGeom>
            <a:avLst/>
            <a:gdLst/>
            <a:ahLst/>
            <a:cxnLst/>
            <a:rect l="l" t="t" r="r" b="b"/>
            <a:pathLst>
              <a:path w="2468880" h="2468881">
                <a:moveTo>
                  <a:pt x="0" y="0"/>
                </a:moveTo>
                <a:lnTo>
                  <a:pt x="2468880" y="0"/>
                </a:lnTo>
                <a:lnTo>
                  <a:pt x="2468880" y="1"/>
                </a:lnTo>
                <a:cubicBezTo>
                  <a:pt x="2468880" y="1363526"/>
                  <a:pt x="1363525" y="2468881"/>
                  <a:pt x="0" y="24688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4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5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64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7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4E91-7045-8940-9876-EF7F184A4EB5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7997567" y="-1"/>
            <a:ext cx="1146433" cy="1146433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0" y="6356350"/>
            <a:ext cx="72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E4DEE52-25AF-7B49-B9FC-7562266B6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18" y="6096112"/>
            <a:ext cx="1405942" cy="6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669" y="762016"/>
            <a:ext cx="6833226" cy="2666984"/>
          </a:xfrm>
        </p:spPr>
        <p:txBody>
          <a:bodyPr anchor="b" anchorCtr="0"/>
          <a:lstStyle/>
          <a:p>
            <a:pPr>
              <a:lnSpc>
                <a:spcPts val="4400"/>
              </a:lnSpc>
            </a:pPr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IT versus IT Networking: What's the difference?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589" y="5474039"/>
            <a:ext cx="5705389" cy="1156746"/>
          </a:xfrm>
        </p:spPr>
        <p:txBody>
          <a:bodyPr>
            <a:normAutofit/>
          </a:bodyPr>
          <a:lstStyle/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Luke Eberbach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Program Manager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22185" y="5721858"/>
            <a:ext cx="1895389" cy="1156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5675" y="5474039"/>
            <a:ext cx="179859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71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04D76-AB84-884C-8D2D-968C6402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contains many fields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A5F1C-6AE2-A145-AD22-C7D6188443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Testing</a:t>
            </a:r>
          </a:p>
          <a:p>
            <a:r>
              <a:rPr lang="en-US" sz="2400" dirty="0"/>
              <a:t>Database Administration</a:t>
            </a:r>
          </a:p>
          <a:p>
            <a:r>
              <a:rPr lang="en-US" sz="2400" dirty="0"/>
              <a:t>Digital Games</a:t>
            </a:r>
          </a:p>
          <a:p>
            <a:r>
              <a:rPr lang="en-US" sz="2400" dirty="0"/>
              <a:t>Software Support</a:t>
            </a:r>
          </a:p>
          <a:p>
            <a:r>
              <a:rPr lang="en-US" sz="2400" dirty="0"/>
              <a:t>Digital Media Tech</a:t>
            </a:r>
          </a:p>
          <a:p>
            <a:r>
              <a:rPr lang="en-US" sz="2400" dirty="0"/>
              <a:t>Desktop Support</a:t>
            </a:r>
          </a:p>
          <a:p>
            <a:r>
              <a:rPr lang="en-US" sz="2400" dirty="0"/>
              <a:t>Mobile Device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535541-8F6E-4A43-BCA1-02607435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291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Network Infrastructure</a:t>
            </a:r>
          </a:p>
          <a:p>
            <a:r>
              <a:rPr lang="en-US" sz="2400" dirty="0"/>
              <a:t>Network Administration</a:t>
            </a:r>
          </a:p>
          <a:p>
            <a:r>
              <a:rPr lang="en-US" sz="2400" dirty="0"/>
              <a:t>Programming</a:t>
            </a:r>
          </a:p>
          <a:p>
            <a:r>
              <a:rPr lang="en-US" sz="2400" dirty="0"/>
              <a:t>Web Design</a:t>
            </a:r>
          </a:p>
          <a:p>
            <a:r>
              <a:rPr lang="en-US" sz="2400" dirty="0"/>
              <a:t>Data Science</a:t>
            </a:r>
          </a:p>
          <a:p>
            <a:r>
              <a:rPr lang="en-US" sz="2400" dirty="0"/>
              <a:t>Blockchain</a:t>
            </a:r>
          </a:p>
          <a:p>
            <a:r>
              <a:rPr lang="en-US" sz="2400" dirty="0"/>
              <a:t>Cloud Technologies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And</a:t>
            </a:r>
            <a:r>
              <a:rPr lang="en-US" sz="2400" b="1" dirty="0"/>
              <a:t> more</a:t>
            </a:r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97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92906EB-A92C-416E-8BD1-E0A9579116C3}"/>
              </a:ext>
            </a:extLst>
          </p:cNvPr>
          <p:cNvSpPr/>
          <p:nvPr/>
        </p:nvSpPr>
        <p:spPr>
          <a:xfrm>
            <a:off x="3600" y="1147153"/>
            <a:ext cx="9140400" cy="5710847"/>
          </a:xfrm>
          <a:prstGeom prst="rect">
            <a:avLst/>
          </a:prstGeom>
          <a:solidFill>
            <a:srgbClr val="D3F4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448A5-73D1-3946-88F0-3677295A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 IT at RMIT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C995931-0CC0-422A-88B2-9062B8B6B370}"/>
                  </a:ext>
                </a:extLst>
              </p14:cNvPr>
              <p14:cNvContentPartPr/>
              <p14:nvPr/>
            </p14:nvContentPartPr>
            <p14:xfrm>
              <a:off x="-2020722" y="1211559"/>
              <a:ext cx="360" cy="3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C995931-0CC0-422A-88B2-9062B8B6B3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038722" y="1103919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8ADEE290-207E-47F1-8C6C-1057A4F9823F}"/>
              </a:ext>
            </a:extLst>
          </p:cNvPr>
          <p:cNvGrpSpPr/>
          <p:nvPr/>
        </p:nvGrpSpPr>
        <p:grpSpPr>
          <a:xfrm>
            <a:off x="388344" y="1388980"/>
            <a:ext cx="1339152" cy="928460"/>
            <a:chOff x="532419" y="496240"/>
            <a:chExt cx="1196768" cy="837699"/>
          </a:xfrm>
          <a:solidFill>
            <a:srgbClr val="F1D8F1"/>
          </a:solidFill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79CF18CD-FD8E-4868-8282-937EA633475D}"/>
                </a:ext>
              </a:extLst>
            </p:cNvPr>
            <p:cNvSpPr/>
            <p:nvPr/>
          </p:nvSpPr>
          <p:spPr>
            <a:xfrm>
              <a:off x="532419" y="496240"/>
              <a:ext cx="1196768" cy="837699"/>
            </a:xfrm>
            <a:prstGeom prst="roundRect">
              <a:avLst>
                <a:gd name="adj" fmla="val 166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Rectangle: Rounded Corners 4">
              <a:extLst>
                <a:ext uri="{FF2B5EF4-FFF2-40B4-BE49-F238E27FC236}">
                  <a16:creationId xmlns:a16="http://schemas.microsoft.com/office/drawing/2014/main" id="{B113342D-9167-4F78-B719-5908B25E4368}"/>
                </a:ext>
              </a:extLst>
            </p:cNvPr>
            <p:cNvSpPr txBox="1"/>
            <p:nvPr/>
          </p:nvSpPr>
          <p:spPr>
            <a:xfrm>
              <a:off x="573319" y="537140"/>
              <a:ext cx="1114968" cy="75589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1" kern="1200" dirty="0">
                  <a:latin typeface="Museo 300" panose="02000000000000000000" pitchFamily="2" charset="0"/>
                </a:rPr>
                <a:t>Certificate IV in Information Technology Networking C4378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C62084-89B5-44F0-BA4E-406ED6A97CC3}"/>
              </a:ext>
            </a:extLst>
          </p:cNvPr>
          <p:cNvGrpSpPr/>
          <p:nvPr/>
        </p:nvGrpSpPr>
        <p:grpSpPr>
          <a:xfrm>
            <a:off x="1775842" y="1346385"/>
            <a:ext cx="1440478" cy="1095916"/>
            <a:chOff x="1571569" y="103698"/>
            <a:chExt cx="1440478" cy="109591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18A94DD-586F-4FF2-8CE4-322653FCF620}"/>
                </a:ext>
              </a:extLst>
            </p:cNvPr>
            <p:cNvSpPr/>
            <p:nvPr/>
          </p:nvSpPr>
          <p:spPr>
            <a:xfrm>
              <a:off x="1802457" y="522549"/>
              <a:ext cx="1209590" cy="677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ACAC58-2636-4CD0-8C65-D9DEE2AF1DCE}"/>
                </a:ext>
              </a:extLst>
            </p:cNvPr>
            <p:cNvSpPr txBox="1"/>
            <p:nvPr/>
          </p:nvSpPr>
          <p:spPr>
            <a:xfrm>
              <a:off x="1571569" y="103698"/>
              <a:ext cx="1209590" cy="677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00" kern="1200" dirty="0">
                  <a:latin typeface="Museo 300" panose="02000000000000000000" pitchFamily="2" charset="0"/>
                </a:rPr>
                <a:t>FT 1 year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00" kern="1200" dirty="0">
                  <a:latin typeface="Museo 300" panose="02000000000000000000" pitchFamily="2" charset="0"/>
                </a:rPr>
                <a:t>No prerequisites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26BA08D-9769-4EF3-A36A-5833CF09D84B}"/>
              </a:ext>
            </a:extLst>
          </p:cNvPr>
          <p:cNvGrpSpPr/>
          <p:nvPr/>
        </p:nvGrpSpPr>
        <p:grpSpPr>
          <a:xfrm>
            <a:off x="1202324" y="2664448"/>
            <a:ext cx="1339152" cy="928460"/>
            <a:chOff x="1847573" y="1366576"/>
            <a:chExt cx="1196768" cy="837699"/>
          </a:xfrm>
          <a:solidFill>
            <a:srgbClr val="FEE4D1"/>
          </a:solidFill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C8A27D49-06A3-45AB-A4FC-E6CA6B394EED}"/>
                </a:ext>
              </a:extLst>
            </p:cNvPr>
            <p:cNvSpPr/>
            <p:nvPr/>
          </p:nvSpPr>
          <p:spPr>
            <a:xfrm>
              <a:off x="1847573" y="1366576"/>
              <a:ext cx="1196768" cy="837699"/>
            </a:xfrm>
            <a:prstGeom prst="roundRect">
              <a:avLst>
                <a:gd name="adj" fmla="val 166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Rectangle: Rounded Corners 4">
              <a:extLst>
                <a:ext uri="{FF2B5EF4-FFF2-40B4-BE49-F238E27FC236}">
                  <a16:creationId xmlns:a16="http://schemas.microsoft.com/office/drawing/2014/main" id="{AA744CCF-B2FE-4E50-B862-08694FB2E8DE}"/>
                </a:ext>
              </a:extLst>
            </p:cNvPr>
            <p:cNvSpPr txBox="1"/>
            <p:nvPr/>
          </p:nvSpPr>
          <p:spPr>
            <a:xfrm>
              <a:off x="1888473" y="1422188"/>
              <a:ext cx="1114968" cy="74118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rgbClr val="E60028"/>
                  </a:solidFill>
                  <a:latin typeface="Museo 300" panose="02000000000000000000" pitchFamily="2" charset="0"/>
                </a:rPr>
                <a:t>*</a:t>
              </a:r>
              <a:r>
                <a:rPr lang="en-US" sz="1200" b="1" dirty="0">
                  <a:solidFill>
                    <a:srgbClr val="E60028"/>
                  </a:solidFill>
                  <a:latin typeface="Museo 300" panose="02000000000000000000" pitchFamily="2" charset="0"/>
                </a:rPr>
                <a:t>NEW*</a:t>
              </a:r>
              <a:br>
                <a:rPr lang="en-US" sz="1100" b="1" dirty="0">
                  <a:latin typeface="Museo 300" panose="02000000000000000000" pitchFamily="2" charset="0"/>
                </a:rPr>
              </a:br>
              <a:r>
                <a:rPr lang="en-US" sz="1100" b="1" kern="1200" dirty="0">
                  <a:latin typeface="Museo 300" panose="02000000000000000000" pitchFamily="2" charset="0"/>
                </a:rPr>
                <a:t>Diploma of Information Technology Networking C5386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D41B3F-61EB-438F-BADA-3C52AC21FA6D}"/>
              </a:ext>
            </a:extLst>
          </p:cNvPr>
          <p:cNvGrpSpPr/>
          <p:nvPr/>
        </p:nvGrpSpPr>
        <p:grpSpPr>
          <a:xfrm>
            <a:off x="2739553" y="2682225"/>
            <a:ext cx="1339152" cy="928460"/>
            <a:chOff x="3341346" y="1410505"/>
            <a:chExt cx="1196768" cy="837699"/>
          </a:xfrm>
          <a:solidFill>
            <a:srgbClr val="FEE4D1"/>
          </a:solidFill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1F6EB281-AD72-4FA3-B66A-E12BBE216E25}"/>
                </a:ext>
              </a:extLst>
            </p:cNvPr>
            <p:cNvSpPr/>
            <p:nvPr/>
          </p:nvSpPr>
          <p:spPr>
            <a:xfrm>
              <a:off x="3341346" y="1410505"/>
              <a:ext cx="1196768" cy="837699"/>
            </a:xfrm>
            <a:prstGeom prst="roundRect">
              <a:avLst>
                <a:gd name="adj" fmla="val 166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Rectangle: Rounded Corners 4">
              <a:extLst>
                <a:ext uri="{FF2B5EF4-FFF2-40B4-BE49-F238E27FC236}">
                  <a16:creationId xmlns:a16="http://schemas.microsoft.com/office/drawing/2014/main" id="{13899A3A-756E-4665-A50D-CEF2A290F67E}"/>
                </a:ext>
              </a:extLst>
            </p:cNvPr>
            <p:cNvSpPr txBox="1"/>
            <p:nvPr/>
          </p:nvSpPr>
          <p:spPr>
            <a:xfrm>
              <a:off x="3382246" y="1451405"/>
              <a:ext cx="1114968" cy="75589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b="1" kern="1200" dirty="0">
                  <a:latin typeface="Museo 300" panose="02000000000000000000" pitchFamily="2" charset="0"/>
                </a:rPr>
                <a:t>Diploma of Information Technology C5341</a:t>
              </a:r>
            </a:p>
          </p:txBody>
        </p:sp>
      </p:grpSp>
      <p:pic>
        <p:nvPicPr>
          <p:cNvPr id="67" name="Picture 66">
            <a:extLst>
              <a:ext uri="{FF2B5EF4-FFF2-40B4-BE49-F238E27FC236}">
                <a16:creationId xmlns:a16="http://schemas.microsoft.com/office/drawing/2014/main" id="{94507E5C-41E1-4031-B961-AC496AE13D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00000">
            <a:off x="977966" y="3023291"/>
            <a:ext cx="168507" cy="16850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7B948750-C8D5-4857-8E3F-DEF6EF8FB6F4}"/>
              </a:ext>
            </a:extLst>
          </p:cNvPr>
          <p:cNvGrpSpPr/>
          <p:nvPr/>
        </p:nvGrpSpPr>
        <p:grpSpPr>
          <a:xfrm>
            <a:off x="4078705" y="2708139"/>
            <a:ext cx="953645" cy="649832"/>
            <a:chOff x="4326721" y="1380273"/>
            <a:chExt cx="953645" cy="64983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8990A59-41A9-4D41-B825-37F2078EBCBC}"/>
                </a:ext>
              </a:extLst>
            </p:cNvPr>
            <p:cNvSpPr/>
            <p:nvPr/>
          </p:nvSpPr>
          <p:spPr>
            <a:xfrm>
              <a:off x="4347673" y="1380273"/>
              <a:ext cx="820878" cy="6385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DEFB283-B94F-4D76-94AD-A4A9DF7D6791}"/>
                </a:ext>
              </a:extLst>
            </p:cNvPr>
            <p:cNvSpPr txBox="1"/>
            <p:nvPr/>
          </p:nvSpPr>
          <p:spPr>
            <a:xfrm>
              <a:off x="4326721" y="1391573"/>
              <a:ext cx="953645" cy="6385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000" kern="1200" dirty="0">
                  <a:latin typeface="Museo 300" panose="02000000000000000000" pitchFamily="2" charset="0"/>
                </a:rPr>
                <a:t>FT 1 year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000" kern="1200" dirty="0">
                  <a:latin typeface="Museo 300" panose="02000000000000000000" pitchFamily="2" charset="0"/>
                </a:rPr>
                <a:t>Year 12 Completion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AA606BD-0B60-4E2C-854F-E8F41F55BCD6}"/>
              </a:ext>
            </a:extLst>
          </p:cNvPr>
          <p:cNvSpPr/>
          <p:nvPr/>
        </p:nvSpPr>
        <p:spPr>
          <a:xfrm>
            <a:off x="483840" y="2317439"/>
            <a:ext cx="264954" cy="916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7B4A361-4DC2-4453-8EBC-A7AF5A73D81D}"/>
              </a:ext>
            </a:extLst>
          </p:cNvPr>
          <p:cNvSpPr/>
          <p:nvPr/>
        </p:nvSpPr>
        <p:spPr>
          <a:xfrm rot="5400000">
            <a:off x="694823" y="2933120"/>
            <a:ext cx="316709" cy="407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3DA4587-67C8-4510-9AB5-F8884F4C5383}"/>
              </a:ext>
            </a:extLst>
          </p:cNvPr>
          <p:cNvSpPr/>
          <p:nvPr/>
        </p:nvSpPr>
        <p:spPr>
          <a:xfrm>
            <a:off x="1372621" y="3584283"/>
            <a:ext cx="264954" cy="916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829294C-F7A7-43E6-A499-B4E26A990561}"/>
              </a:ext>
            </a:extLst>
          </p:cNvPr>
          <p:cNvSpPr/>
          <p:nvPr/>
        </p:nvSpPr>
        <p:spPr>
          <a:xfrm>
            <a:off x="2707038" y="3584282"/>
            <a:ext cx="264954" cy="916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E040ED-7956-4151-A772-ACB8CFB81106}"/>
              </a:ext>
            </a:extLst>
          </p:cNvPr>
          <p:cNvSpPr/>
          <p:nvPr/>
        </p:nvSpPr>
        <p:spPr>
          <a:xfrm rot="16200000">
            <a:off x="3304194" y="2463851"/>
            <a:ext cx="264954" cy="3800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lvl="1"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F2D6D69-D7E6-428B-A375-8ADBE02A807E}"/>
              </a:ext>
            </a:extLst>
          </p:cNvPr>
          <p:cNvGrpSpPr/>
          <p:nvPr/>
        </p:nvGrpSpPr>
        <p:grpSpPr>
          <a:xfrm>
            <a:off x="5112568" y="3833081"/>
            <a:ext cx="1276014" cy="884685"/>
            <a:chOff x="4362145" y="2461650"/>
            <a:chExt cx="1196768" cy="837699"/>
          </a:xfrm>
          <a:solidFill>
            <a:srgbClr val="FBF6BF"/>
          </a:solidFill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33D48E11-23EE-4FB2-B3B8-8938BC01F4F8}"/>
                </a:ext>
              </a:extLst>
            </p:cNvPr>
            <p:cNvSpPr/>
            <p:nvPr/>
          </p:nvSpPr>
          <p:spPr>
            <a:xfrm>
              <a:off x="4362145" y="2461650"/>
              <a:ext cx="1196768" cy="837699"/>
            </a:xfrm>
            <a:prstGeom prst="roundRect">
              <a:avLst>
                <a:gd name="adj" fmla="val 166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Rectangle: Rounded Corners 4">
              <a:extLst>
                <a:ext uri="{FF2B5EF4-FFF2-40B4-BE49-F238E27FC236}">
                  <a16:creationId xmlns:a16="http://schemas.microsoft.com/office/drawing/2014/main" id="{28B559E2-5B64-4475-93C7-5C967A3DCE25}"/>
                </a:ext>
              </a:extLst>
            </p:cNvPr>
            <p:cNvSpPr txBox="1"/>
            <p:nvPr/>
          </p:nvSpPr>
          <p:spPr>
            <a:xfrm>
              <a:off x="4403045" y="2502550"/>
              <a:ext cx="1114968" cy="75589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1" kern="1200" dirty="0">
                  <a:latin typeface="Museo 300" panose="02000000000000000000" pitchFamily="2" charset="0"/>
                </a:rPr>
                <a:t>Associate Degree in Information Technology AD006</a:t>
              </a:r>
            </a:p>
          </p:txBody>
        </p:sp>
      </p:grpSp>
      <p:pic>
        <p:nvPicPr>
          <p:cNvPr id="105" name="Picture 104">
            <a:extLst>
              <a:ext uri="{FF2B5EF4-FFF2-40B4-BE49-F238E27FC236}">
                <a16:creationId xmlns:a16="http://schemas.microsoft.com/office/drawing/2014/main" id="{03294797-A338-4956-9A26-062B7E6C73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00000">
            <a:off x="4886034" y="4283154"/>
            <a:ext cx="168507" cy="168507"/>
          </a:xfrm>
          <a:prstGeom prst="rect">
            <a:avLst/>
          </a:prstGeom>
        </p:spPr>
      </p:pic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BE7AD74-3AD5-47C6-89B7-E843C818DBD3}"/>
              </a:ext>
            </a:extLst>
          </p:cNvPr>
          <p:cNvGrpSpPr/>
          <p:nvPr/>
        </p:nvGrpSpPr>
        <p:grpSpPr>
          <a:xfrm>
            <a:off x="6432190" y="3734692"/>
            <a:ext cx="1110002" cy="677065"/>
            <a:chOff x="3161912" y="2577023"/>
            <a:chExt cx="3338362" cy="67706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A31A82A-3C1A-4FD4-A0D8-DC3EA4398096}"/>
                </a:ext>
              </a:extLst>
            </p:cNvPr>
            <p:cNvSpPr/>
            <p:nvPr/>
          </p:nvSpPr>
          <p:spPr>
            <a:xfrm>
              <a:off x="5629859" y="2577023"/>
              <a:ext cx="870415" cy="677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EC59781-831E-4A8B-8397-A58CE09AA69F}"/>
                </a:ext>
              </a:extLst>
            </p:cNvPr>
            <p:cNvSpPr txBox="1"/>
            <p:nvPr/>
          </p:nvSpPr>
          <p:spPr>
            <a:xfrm>
              <a:off x="3161912" y="2577023"/>
              <a:ext cx="3250578" cy="677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00" kern="1200" dirty="0">
                  <a:latin typeface="Museo 300" panose="02000000000000000000" pitchFamily="2" charset="0"/>
                </a:rPr>
                <a:t>FT 2 years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00" kern="1200" dirty="0">
                  <a:latin typeface="Museo 300" panose="02000000000000000000" pitchFamily="2" charset="0"/>
                </a:rPr>
                <a:t>ATAR 50.70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FDC59FB-D5F9-44B1-8525-09C040EA76F1}"/>
              </a:ext>
            </a:extLst>
          </p:cNvPr>
          <p:cNvSpPr/>
          <p:nvPr/>
        </p:nvSpPr>
        <p:spPr>
          <a:xfrm>
            <a:off x="5234698" y="4760960"/>
            <a:ext cx="317716" cy="916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E7FBB5-D4AD-4AC6-89BA-F3AC8EA2DEB5}"/>
              </a:ext>
            </a:extLst>
          </p:cNvPr>
          <p:cNvSpPr/>
          <p:nvPr/>
        </p:nvSpPr>
        <p:spPr>
          <a:xfrm rot="16200000">
            <a:off x="5847547" y="4878394"/>
            <a:ext cx="34221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  <a:p>
            <a:pPr indent="-4572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050" dirty="0">
                <a:latin typeface="Museo 300" panose="02000000000000000000" pitchFamily="2" charset="0"/>
              </a:rPr>
              <a:t> </a:t>
            </a: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B7E7DCCB-6CE0-45B5-841F-90195DC9D4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00000">
            <a:off x="6562264" y="5473959"/>
            <a:ext cx="168507" cy="168507"/>
          </a:xfrm>
          <a:prstGeom prst="rect">
            <a:avLst/>
          </a:prstGeom>
        </p:spPr>
      </p:pic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4283E58-4191-4E8E-BDA9-F3F75B7F8238}"/>
              </a:ext>
            </a:extLst>
          </p:cNvPr>
          <p:cNvGrpSpPr/>
          <p:nvPr/>
        </p:nvGrpSpPr>
        <p:grpSpPr>
          <a:xfrm>
            <a:off x="6803543" y="5138536"/>
            <a:ext cx="1221721" cy="916406"/>
            <a:chOff x="5489360" y="3438140"/>
            <a:chExt cx="1196768" cy="837699"/>
          </a:xfrm>
          <a:solidFill>
            <a:srgbClr val="BDF0D5"/>
          </a:solidFill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B4C49665-9CB2-447E-9F14-7154E466CC3F}"/>
                </a:ext>
              </a:extLst>
            </p:cNvPr>
            <p:cNvSpPr/>
            <p:nvPr/>
          </p:nvSpPr>
          <p:spPr>
            <a:xfrm>
              <a:off x="5489360" y="3438140"/>
              <a:ext cx="1196768" cy="837699"/>
            </a:xfrm>
            <a:prstGeom prst="roundRect">
              <a:avLst>
                <a:gd name="adj" fmla="val 166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" name="Rectangle: Rounded Corners 4">
              <a:extLst>
                <a:ext uri="{FF2B5EF4-FFF2-40B4-BE49-F238E27FC236}">
                  <a16:creationId xmlns:a16="http://schemas.microsoft.com/office/drawing/2014/main" id="{45414DDE-655A-4516-878D-D58C90F862F0}"/>
                </a:ext>
              </a:extLst>
            </p:cNvPr>
            <p:cNvSpPr txBox="1"/>
            <p:nvPr/>
          </p:nvSpPr>
          <p:spPr>
            <a:xfrm>
              <a:off x="5530259" y="3479041"/>
              <a:ext cx="1114968" cy="7558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1" kern="1200" dirty="0">
                  <a:latin typeface="Museo 300" panose="02000000000000000000" pitchFamily="2" charset="0"/>
                </a:rPr>
                <a:t>Bachelor of Information Technology BP162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AD59D7C-17FE-4C0C-9A5D-9A22887FA873}"/>
              </a:ext>
            </a:extLst>
          </p:cNvPr>
          <p:cNvGrpSpPr/>
          <p:nvPr/>
        </p:nvGrpSpPr>
        <p:grpSpPr>
          <a:xfrm>
            <a:off x="8068042" y="5051957"/>
            <a:ext cx="870415" cy="677065"/>
            <a:chOff x="6674309" y="3529857"/>
            <a:chExt cx="870415" cy="677065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413F9C5-E9B5-4C18-9040-ABF0A1C4D1E9}"/>
                </a:ext>
              </a:extLst>
            </p:cNvPr>
            <p:cNvSpPr/>
            <p:nvPr/>
          </p:nvSpPr>
          <p:spPr>
            <a:xfrm>
              <a:off x="6674309" y="3529857"/>
              <a:ext cx="870415" cy="677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87D7F11-EB68-4590-B36C-65E064A30F2B}"/>
                </a:ext>
              </a:extLst>
            </p:cNvPr>
            <p:cNvSpPr txBox="1"/>
            <p:nvPr/>
          </p:nvSpPr>
          <p:spPr>
            <a:xfrm>
              <a:off x="6674309" y="3529857"/>
              <a:ext cx="870415" cy="677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50" kern="1200" dirty="0">
                  <a:latin typeface="Museo 300" panose="02000000000000000000" pitchFamily="2" charset="0"/>
                </a:rPr>
                <a:t>FT 3 years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AU" sz="1050" kern="1200" dirty="0">
                  <a:latin typeface="Museo 300" panose="02000000000000000000" pitchFamily="2" charset="0"/>
                </a:rPr>
                <a:t>ATAR 70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438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Diploma of IT Networking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BB4AB-DCCC-0A47-888C-17AE99A97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532556"/>
            <a:ext cx="4114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Major Study Areas</a:t>
            </a:r>
          </a:p>
          <a:p>
            <a:r>
              <a:rPr lang="en-US" sz="2000" dirty="0"/>
              <a:t>Copyright, Ethics and Privacy</a:t>
            </a:r>
          </a:p>
          <a:p>
            <a:r>
              <a:rPr lang="en-US" sz="2000" dirty="0"/>
              <a:t>Enterprise IT Needs</a:t>
            </a:r>
          </a:p>
          <a:p>
            <a:r>
              <a:rPr lang="en-US" sz="2000" dirty="0"/>
              <a:t>Network Infrastructure</a:t>
            </a:r>
          </a:p>
          <a:p>
            <a:r>
              <a:rPr lang="en-US" sz="2000" dirty="0"/>
              <a:t>Network/Systems Administration</a:t>
            </a:r>
          </a:p>
          <a:p>
            <a:r>
              <a:rPr lang="en-US" sz="2000" dirty="0"/>
              <a:t>Network Security</a:t>
            </a:r>
          </a:p>
          <a:p>
            <a:r>
              <a:rPr lang="en-US" sz="2000" dirty="0"/>
              <a:t>Network Architecture Design</a:t>
            </a:r>
          </a:p>
          <a:p>
            <a:r>
              <a:rPr lang="en-US" sz="2000" dirty="0"/>
              <a:t>Project Management</a:t>
            </a:r>
          </a:p>
          <a:p>
            <a:r>
              <a:rPr lang="en-US" sz="2000" dirty="0"/>
              <a:t>Server Virtualisation</a:t>
            </a:r>
          </a:p>
          <a:p>
            <a:r>
              <a:rPr lang="en-US" sz="2000" dirty="0"/>
              <a:t>Network Programming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3E84F9B-0C66-4A9A-8E75-2E5B467EF171}"/>
              </a:ext>
            </a:extLst>
          </p:cNvPr>
          <p:cNvSpPr txBox="1">
            <a:spLocks/>
          </p:cNvSpPr>
          <p:nvPr/>
        </p:nvSpPr>
        <p:spPr>
          <a:xfrm>
            <a:off x="457200" y="15325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Learn about:</a:t>
            </a:r>
          </a:p>
          <a:p>
            <a:r>
              <a:rPr lang="en-US" sz="2000" dirty="0"/>
              <a:t>Networking</a:t>
            </a:r>
          </a:p>
          <a:p>
            <a:r>
              <a:rPr lang="en-US" sz="2000" dirty="0"/>
              <a:t>Systems Administration</a:t>
            </a:r>
          </a:p>
          <a:p>
            <a:r>
              <a:rPr lang="en-US" sz="2000" dirty="0"/>
              <a:t>Virtualisation</a:t>
            </a:r>
          </a:p>
          <a:p>
            <a:r>
              <a:rPr lang="en-US" sz="2000" dirty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418908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Diploma of Information Technology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BB4AB-DCCC-0A47-888C-17AE99A97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491914"/>
            <a:ext cx="4114800" cy="4608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Major Study Areas</a:t>
            </a:r>
          </a:p>
          <a:p>
            <a:r>
              <a:rPr lang="en-US" sz="2000" dirty="0"/>
              <a:t>Enterprise IT Needs</a:t>
            </a:r>
          </a:p>
          <a:p>
            <a:r>
              <a:rPr lang="en-US" sz="2000" dirty="0"/>
              <a:t>Introductory Networking</a:t>
            </a:r>
          </a:p>
          <a:p>
            <a:r>
              <a:rPr lang="en-US" sz="2000" dirty="0"/>
              <a:t>Operating Systems</a:t>
            </a:r>
          </a:p>
          <a:p>
            <a:r>
              <a:rPr lang="en-US" sz="2000" dirty="0"/>
              <a:t>Programming</a:t>
            </a:r>
          </a:p>
          <a:p>
            <a:r>
              <a:rPr lang="en-US" sz="2000" dirty="0"/>
              <a:t>Mobile App Development</a:t>
            </a:r>
          </a:p>
          <a:p>
            <a:r>
              <a:rPr lang="en-US" sz="2000" dirty="0"/>
              <a:t>Web Development</a:t>
            </a:r>
          </a:p>
          <a:p>
            <a:r>
              <a:rPr lang="en-US" sz="2000" dirty="0"/>
              <a:t>Databases</a:t>
            </a:r>
          </a:p>
          <a:p>
            <a:r>
              <a:rPr lang="en-US" sz="2000" dirty="0"/>
              <a:t>Project Management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4DF2556-0851-48B9-947A-94BF30EF8355}"/>
              </a:ext>
            </a:extLst>
          </p:cNvPr>
          <p:cNvSpPr txBox="1">
            <a:spLocks/>
          </p:cNvSpPr>
          <p:nvPr/>
        </p:nvSpPr>
        <p:spPr>
          <a:xfrm>
            <a:off x="609600" y="1491915"/>
            <a:ext cx="3962400" cy="4608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Learn about:</a:t>
            </a:r>
          </a:p>
          <a:p>
            <a:r>
              <a:rPr lang="en-US" sz="2000" dirty="0"/>
              <a:t>Programming</a:t>
            </a:r>
          </a:p>
          <a:p>
            <a:r>
              <a:rPr lang="en-US" sz="2000" dirty="0"/>
              <a:t>Web Development</a:t>
            </a:r>
          </a:p>
          <a:p>
            <a:r>
              <a:rPr lang="en-US" sz="2000" dirty="0"/>
              <a:t>Operating Systems</a:t>
            </a:r>
          </a:p>
          <a:p>
            <a:r>
              <a:rPr lang="en-US" sz="2000" dirty="0"/>
              <a:t>Networking</a:t>
            </a:r>
          </a:p>
          <a:p>
            <a:r>
              <a:rPr lang="en-US" sz="2000" dirty="0"/>
              <a:t>Database Modelling and Implementation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47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BB9A1A-FA3D-2040-A2AD-522A9900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diplomas side by side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C81D3-4D52-2640-92E2-15608F4D3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38580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Diploma of IT Networking C5386</a:t>
            </a:r>
          </a:p>
          <a:p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IT Architecture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Network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Network &amp; Systems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Data-</a:t>
            </a:r>
            <a:r>
              <a:rPr lang="en-US" sz="2000" b="0" dirty="0" err="1"/>
              <a:t>centre</a:t>
            </a:r>
            <a:r>
              <a:rPr lang="en-US" sz="2000" b="0" dirty="0"/>
              <a:t> Virtualisation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IT &amp; Network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Server Architect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9837F3-E7D2-D142-92FE-592072867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6614" y="1535113"/>
            <a:ext cx="4041775" cy="330158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Diploma of IT C5341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Programming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App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Operating System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IT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Network Fundamentals</a:t>
            </a:r>
          </a:p>
        </p:txBody>
      </p:sp>
    </p:spTree>
    <p:extLst>
      <p:ext uri="{BB962C8B-B14F-4D97-AF65-F5344CB8AC3E}">
        <p14:creationId xmlns:p14="http://schemas.microsoft.com/office/powerpoint/2010/main" val="88254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BB9A1A-FA3D-2040-A2AD-522A99003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9567"/>
            <a:ext cx="8229600" cy="87179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diplomas side by side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075AD-06B9-4197-9AA9-B449144012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763478"/>
          <a:ext cx="8800097" cy="600035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73770">
                  <a:extLst>
                    <a:ext uri="{9D8B030D-6E8A-4147-A177-3AD203B41FA5}">
                      <a16:colId xmlns:a16="http://schemas.microsoft.com/office/drawing/2014/main" val="2043114087"/>
                    </a:ext>
                  </a:extLst>
                </a:gridCol>
                <a:gridCol w="4009817">
                  <a:extLst>
                    <a:ext uri="{9D8B030D-6E8A-4147-A177-3AD203B41FA5}">
                      <a16:colId xmlns:a16="http://schemas.microsoft.com/office/drawing/2014/main" val="879314303"/>
                    </a:ext>
                  </a:extLst>
                </a:gridCol>
                <a:gridCol w="4116510">
                  <a:extLst>
                    <a:ext uri="{9D8B030D-6E8A-4147-A177-3AD203B41FA5}">
                      <a16:colId xmlns:a16="http://schemas.microsoft.com/office/drawing/2014/main" val="1404260106"/>
                    </a:ext>
                  </a:extLst>
                </a:gridCol>
              </a:tblGrid>
              <a:tr h="46061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of IT Networking C5386</a:t>
                      </a:r>
                      <a:endParaRPr lang="en-A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of IT C5341</a:t>
                      </a:r>
                      <a:endParaRPr lang="en-A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07572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r>
                        <a:rPr lang="en-AU" sz="1100" b="1" dirty="0"/>
                        <a:t>Core</a:t>
                      </a:r>
                    </a:p>
                  </a:txBody>
                  <a:tcPr>
                    <a:lnT w="25400" cmpd="sng">
                      <a:noFill/>
                    </a:lnT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Contribute to Copyright, Ethics and Privacy in an ICT Environment</a:t>
                      </a:r>
                    </a:p>
                  </a:txBody>
                  <a:tcPr marL="28575" marR="28575" marT="19050" marB="19050" anchor="b"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Develop Workplace Policy and Procedures for Sustainability</a:t>
                      </a:r>
                    </a:p>
                  </a:txBody>
                  <a:tcPr>
                    <a:solidFill>
                      <a:srgbClr val="FEE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67222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b="1" dirty="0"/>
                    </a:p>
                  </a:txBody>
                  <a:tcPr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Match IT Needs with the Strategic Direction of the Enterprise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effectLst/>
                        </a:rPr>
                        <a:t>Match IT Needs with the Strategic Direction of the Enterprise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50950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b="1" dirty="0"/>
                    </a:p>
                  </a:txBody>
                  <a:tcPr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Install and Manage Complex ICT Networks</a:t>
                      </a:r>
                    </a:p>
                  </a:txBody>
                  <a:tcPr marL="28575" marR="28575" marT="19050" marB="19050" anchor="b"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Ensure a Safe Workplace</a:t>
                      </a:r>
                    </a:p>
                  </a:txBody>
                  <a:tcPr>
                    <a:solidFill>
                      <a:srgbClr val="FEE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63826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b="1" dirty="0"/>
                    </a:p>
                  </a:txBody>
                  <a:tcPr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Implement Server Virtualisation for a Sustainable ICT System</a:t>
                      </a:r>
                    </a:p>
                  </a:txBody>
                  <a:tcPr marL="28575" marR="28575" marT="19050" marB="19050" anchor="b"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Gather Data to Identify Business Requirements</a:t>
                      </a:r>
                    </a:p>
                  </a:txBody>
                  <a:tcPr>
                    <a:solidFill>
                      <a:srgbClr val="FEE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9321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b="1" dirty="0"/>
                    </a:p>
                  </a:txBody>
                  <a:tcPr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Produce an ICT Network Architecture Design</a:t>
                      </a:r>
                    </a:p>
                  </a:txBody>
                  <a:tcPr marL="28575" marR="28575" marT="19050" marB="19050" anchor="b">
                    <a:solidFill>
                      <a:srgbClr val="FEE4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43121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r>
                        <a:rPr lang="en-AU" sz="1100" b="1" dirty="0"/>
                        <a:t>Elective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Design and Implement an Integrated Server Solution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Determine Best-Fit Topology for a Local Network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87836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Design, Build &amp; Test a Network Server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effectLst/>
                        </a:rPr>
                        <a:t>Design, Build &amp; Test a Network Server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996608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Plan, Configure and Test Advanced Server-Based Security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Determine Best-Fit Topology for a Wide Area Network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02480"/>
                  </a:ext>
                </a:extLst>
              </a:tr>
              <a:tr h="331822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Configure, Verify and Troubleshoot WAN Links and IP Services in a Medium Enterprise Network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Model Data Objects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653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Install, Operate and Troubleshoot Medium Enterprise Routers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Install and Upgrade Operating Systems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6435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Install, Operate and troubleshoot Medium Enterprise Switches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Create a Mark-up Language Document to Specification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59373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Design and Implement a Security Perimeter for ICT Networks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Produce Basic Client-Side Script for Dynamic Web Pages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616456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Manage Network Security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/>
                        <a:t>Develop Complex Cascading Style Sheets</a:t>
                      </a:r>
                      <a:endParaRPr lang="en-AU" sz="105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29818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Configure an Enterprise Virtual Computing Environment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Customise a Complex ICT Content Management System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824028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Manage ICT Projects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effectLst/>
                        </a:rPr>
                        <a:t>Manage ICT Projects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85267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050" dirty="0">
                          <a:effectLst/>
                        </a:rPr>
                        <a:t>Apply Intermediate Object-Oriented Language Skills</a:t>
                      </a:r>
                    </a:p>
                  </a:txBody>
                  <a:tcPr marL="28575" marR="28575" marT="19050" marB="19050" anchor="b">
                    <a:solidFill>
                      <a:srgbClr val="BF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Build a Dynamic Website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18968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050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Design a Database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09974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050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Integrate Database with a Website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41685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050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Apply Introductory Object-Oriented Language Skills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02196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050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Use Structured Query Language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70487"/>
                  </a:ext>
                </a:extLst>
              </a:tr>
              <a:tr h="240041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050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Develop Advanced Mobile Multi-touch Applications</a:t>
                      </a:r>
                    </a:p>
                  </a:txBody>
                  <a:tcPr>
                    <a:solidFill>
                      <a:srgbClr val="B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74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81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BB9A1A-FA3D-2040-A2AD-522A9900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outcomes side by side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C81D3-4D52-2640-92E2-15608F4D3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1649412"/>
            <a:ext cx="4040188" cy="3668546"/>
          </a:xfrm>
        </p:spPr>
        <p:txBody>
          <a:bodyPr>
            <a:noAutofit/>
          </a:bodyPr>
          <a:lstStyle/>
          <a:p>
            <a:r>
              <a:rPr lang="en-US" sz="2000" dirty="0"/>
              <a:t>Diploma of IT Networking</a:t>
            </a:r>
          </a:p>
          <a:p>
            <a:r>
              <a:rPr lang="en-US" sz="2000" dirty="0"/>
              <a:t>C5386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Operations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Operations Technician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Support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Support Technician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Technician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Network Administrator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9837F3-E7D2-D142-92FE-592072867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6611" y="1649412"/>
            <a:ext cx="4040189" cy="3006809"/>
          </a:xfrm>
        </p:spPr>
        <p:txBody>
          <a:bodyPr>
            <a:noAutofit/>
          </a:bodyPr>
          <a:lstStyle/>
          <a:p>
            <a:r>
              <a:rPr lang="en-US" sz="2000" dirty="0"/>
              <a:t>Diploma of IT C5341</a:t>
            </a:r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IT Project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Software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Database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Networking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/>
              <a:t>Web Development.</a:t>
            </a:r>
          </a:p>
        </p:txBody>
      </p:sp>
    </p:spTree>
    <p:extLst>
      <p:ext uri="{BB962C8B-B14F-4D97-AF65-F5344CB8AC3E}">
        <p14:creationId xmlns:p14="http://schemas.microsoft.com/office/powerpoint/2010/main" val="224122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5E50BFD-9CAF-354C-9590-FBC718C5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36" y="1765300"/>
            <a:ext cx="6359207" cy="394462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b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3544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MIT 1">
      <a:dk1>
        <a:srgbClr val="000054"/>
      </a:dk1>
      <a:lt1>
        <a:sysClr val="window" lastClr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559</Words>
  <Application>Microsoft Office PowerPoint</Application>
  <PresentationFormat>On-screen Show (4:3)</PresentationFormat>
  <Paragraphs>196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Museo 300</vt:lpstr>
      <vt:lpstr>Office Theme</vt:lpstr>
      <vt:lpstr>— IT versus IT Networking: What's the difference?</vt:lpstr>
      <vt:lpstr>IT contains many fields</vt:lpstr>
      <vt:lpstr>VE IT at RMIT</vt:lpstr>
      <vt:lpstr>Diploma of IT Networking</vt:lpstr>
      <vt:lpstr>Diploma of Information Technology</vt:lpstr>
      <vt:lpstr>The diplomas side by side</vt:lpstr>
      <vt:lpstr>The diplomas side by side</vt:lpstr>
      <vt:lpstr>Career outcomes side by side</vt:lpstr>
      <vt:lpstr>—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Monk</dc:creator>
  <cp:lastModifiedBy>Daniel Polidano</cp:lastModifiedBy>
  <cp:revision>143</cp:revision>
  <dcterms:created xsi:type="dcterms:W3CDTF">2016-11-30T22:43:19Z</dcterms:created>
  <dcterms:modified xsi:type="dcterms:W3CDTF">2019-03-20T05:54:27Z</dcterms:modified>
</cp:coreProperties>
</file>