
<file path=[Content_Types].xml><?xml version="1.0" encoding="utf-8"?>
<Types xmlns="http://schemas.openxmlformats.org/package/2006/content-types">
  <Default Extension="png" ContentType="image/png"/>
  <Default Extension="svg" ContentType="image/svg+xml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ink/ink1.xml" ContentType="application/inkml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6"/>
  </p:notesMasterIdLst>
  <p:sldIdLst>
    <p:sldId id="336" r:id="rId2"/>
    <p:sldId id="337" r:id="rId3"/>
    <p:sldId id="338" r:id="rId4"/>
    <p:sldId id="339" r:id="rId5"/>
    <p:sldId id="340" r:id="rId6"/>
    <p:sldId id="341" r:id="rId7"/>
    <p:sldId id="342" r:id="rId8"/>
    <p:sldId id="343" r:id="rId9"/>
    <p:sldId id="344" r:id="rId10"/>
    <p:sldId id="345" r:id="rId11"/>
    <p:sldId id="346" r:id="rId12"/>
    <p:sldId id="347" r:id="rId13"/>
    <p:sldId id="348" r:id="rId14"/>
    <p:sldId id="349" r:id="rId15"/>
  </p:sldIdLst>
  <p:sldSz cx="9144000" cy="6858000" type="screen4x3"/>
  <p:notesSz cx="6797675" cy="9926638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4E5A6D"/>
    <a:srgbClr val="575B5B"/>
    <a:srgbClr val="685D51"/>
    <a:srgbClr val="000054"/>
    <a:srgbClr val="AA00AA"/>
    <a:srgbClr val="50D2FF"/>
    <a:srgbClr val="E60028"/>
    <a:srgbClr val="FF8199"/>
    <a:srgbClr val="E6E6E6"/>
    <a:srgbClr val="0078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4492" autoAdjust="0"/>
    <p:restoredTop sz="89957" autoAdjust="0"/>
  </p:normalViewPr>
  <p:slideViewPr>
    <p:cSldViewPr snapToGrid="0" snapToObjects="1">
      <p:cViewPr varScale="1">
        <p:scale>
          <a:sx n="108" d="100"/>
          <a:sy n="108" d="100"/>
        </p:scale>
        <p:origin x="1770" y="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ink/ink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</inkml:traceFormat>
        <inkml:channelProperties>
          <inkml:channelProperty channel="X" name="resolution" value="1000" units="1/cm"/>
          <inkml:channelProperty channel="Y" name="resolution" value="1000" units="1/cm"/>
        </inkml:channelProperties>
      </inkml:inkSource>
      <inkml:timestamp xml:id="ts0" timeString="2019-02-19T12:57:18.503"/>
    </inkml:context>
    <inkml:brush xml:id="br0">
      <inkml:brushProperty name="width" value="0.1" units="cm"/>
      <inkml:brushProperty name="height" value="0.6" units="cm"/>
      <inkml:brushProperty name="ignorePressure" value="1"/>
      <inkml:brushProperty name="inkEffects" value="pencil"/>
    </inkml:brush>
  </inkml:definitions>
  <inkml:trace contextRef="#ctx0" brushRef="#br0">0 1,'0'0</inkml:trace>
</inkml:ink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AU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5DFAA1F-FFFA-42CB-BB1F-ABF0D9B3C7F7}" type="datetimeFigureOut">
              <a:rPr lang="en-AU" smtClean="0"/>
              <a:t>21/03/2019</a:t>
            </a:fld>
            <a:endParaRPr lang="en-AU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917575" y="744538"/>
            <a:ext cx="4962525" cy="37226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AU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79768" y="4715153"/>
            <a:ext cx="5438140" cy="4466987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A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428583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AU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50443" y="9428583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1DA6E53-2C92-462F-9BD6-E8CF78E3EAE2}" type="slidenum">
              <a:rPr lang="en-AU" smtClean="0"/>
              <a:t>‹#›</a:t>
            </a:fld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90731735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1DA6E53-2C92-462F-9BD6-E8CF78E3EAE2}" type="slidenum">
              <a:rPr lang="en-AU" smtClean="0"/>
              <a:t>13</a:t>
            </a:fld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195309976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Rectangle 25"/>
          <p:cNvSpPr/>
          <p:nvPr userDrawn="1"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7" name="Rectangle 21"/>
          <p:cNvSpPr/>
          <p:nvPr userDrawn="1"/>
        </p:nvSpPr>
        <p:spPr>
          <a:xfrm>
            <a:off x="6859966" y="1249405"/>
            <a:ext cx="2284034" cy="4384710"/>
          </a:xfrm>
          <a:custGeom>
            <a:avLst/>
            <a:gdLst/>
            <a:ahLst/>
            <a:cxnLst/>
            <a:rect l="l" t="t" r="r" b="b"/>
            <a:pathLst>
              <a:path w="1863259" h="3576943">
                <a:moveTo>
                  <a:pt x="1396645" y="0"/>
                </a:moveTo>
                <a:lnTo>
                  <a:pt x="1863259" y="0"/>
                </a:lnTo>
                <a:lnTo>
                  <a:pt x="1863259" y="3576943"/>
                </a:lnTo>
                <a:lnTo>
                  <a:pt x="1396645" y="3576943"/>
                </a:lnTo>
                <a:lnTo>
                  <a:pt x="1396645" y="3175032"/>
                </a:lnTo>
                <a:lnTo>
                  <a:pt x="625231" y="3175032"/>
                </a:lnTo>
                <a:lnTo>
                  <a:pt x="625231" y="2358325"/>
                </a:lnTo>
                <a:lnTo>
                  <a:pt x="0" y="2358325"/>
                </a:lnTo>
                <a:lnTo>
                  <a:pt x="0" y="1209463"/>
                </a:lnTo>
                <a:lnTo>
                  <a:pt x="625231" y="1209463"/>
                </a:lnTo>
                <a:lnTo>
                  <a:pt x="625231" y="388848"/>
                </a:lnTo>
                <a:lnTo>
                  <a:pt x="1396645" y="388848"/>
                </a:ln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8" name="Oval 12"/>
          <p:cNvSpPr/>
          <p:nvPr userDrawn="1"/>
        </p:nvSpPr>
        <p:spPr>
          <a:xfrm>
            <a:off x="0" y="1237089"/>
            <a:ext cx="2182776" cy="4397512"/>
          </a:xfrm>
          <a:custGeom>
            <a:avLst/>
            <a:gdLst/>
            <a:ahLst/>
            <a:cxnLst/>
            <a:rect l="l" t="t" r="r" b="b"/>
            <a:pathLst>
              <a:path w="1780657" h="3587388">
                <a:moveTo>
                  <a:pt x="0" y="0"/>
                </a:moveTo>
                <a:lnTo>
                  <a:pt x="169736" y="8571"/>
                </a:lnTo>
                <a:cubicBezTo>
                  <a:pt x="1074567" y="100462"/>
                  <a:pt x="1780657" y="864619"/>
                  <a:pt x="1780657" y="1793694"/>
                </a:cubicBezTo>
                <a:cubicBezTo>
                  <a:pt x="1780657" y="2722769"/>
                  <a:pt x="1074567" y="3486927"/>
                  <a:pt x="169736" y="3578817"/>
                </a:cubicBezTo>
                <a:lnTo>
                  <a:pt x="0" y="3587388"/>
                </a:lnTo>
                <a:close/>
              </a:path>
            </a:pathLst>
          </a:custGeom>
          <a:solidFill>
            <a:srgbClr val="E6002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/>
          <a:lstStyle/>
          <a:p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A84E91-7045-8940-9876-EF7F184A4EB5}" type="datetimeFigureOut">
              <a:rPr lang="en-US" smtClean="0"/>
              <a:t>3/21/2019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400433"/>
            <a:ext cx="6400800" cy="2193308"/>
          </a:xfrm>
        </p:spPr>
        <p:txBody>
          <a:bodyPr>
            <a:normAutofit/>
          </a:bodyPr>
          <a:lstStyle>
            <a:lvl1pPr algn="l">
              <a:defRPr sz="4400">
                <a:solidFill>
                  <a:schemeClr val="bg1"/>
                </a:solidFill>
              </a:defRPr>
            </a:lvl1pPr>
          </a:lstStyle>
          <a:p>
            <a:r>
              <a:rPr lang="en-AU" dirty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3593740"/>
            <a:ext cx="64008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bg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AU" dirty="0"/>
              <a:t>Click to edit Master subtitle style</a:t>
            </a:r>
            <a:endParaRPr lang="en-US" dirty="0"/>
          </a:p>
        </p:txBody>
      </p:sp>
      <p:pic>
        <p:nvPicPr>
          <p:cNvPr id="31" name="Picture 3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91018" y="6004672"/>
            <a:ext cx="1405942" cy="629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4964369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RMIT_DUO_RGB_flat_LR.jpg"/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500" r="23445"/>
          <a:stretch/>
        </p:blipFill>
        <p:spPr>
          <a:xfrm>
            <a:off x="0" y="0"/>
            <a:ext cx="5400000" cy="6089181"/>
          </a:xfrm>
          <a:prstGeom prst="rect">
            <a:avLst/>
          </a:prstGeom>
        </p:spPr>
      </p:pic>
      <p:sp>
        <p:nvSpPr>
          <p:cNvPr id="26" name="Rectangle 25"/>
          <p:cNvSpPr/>
          <p:nvPr userDrawn="1"/>
        </p:nvSpPr>
        <p:spPr>
          <a:xfrm>
            <a:off x="0" y="0"/>
            <a:ext cx="9144000" cy="6858000"/>
          </a:xfrm>
          <a:custGeom>
            <a:avLst/>
            <a:gdLst/>
            <a:ahLst/>
            <a:cxnLst/>
            <a:rect l="l" t="t" r="r" b="b"/>
            <a:pathLst>
              <a:path w="9144000" h="6858000">
                <a:moveTo>
                  <a:pt x="0" y="0"/>
                </a:moveTo>
                <a:lnTo>
                  <a:pt x="9144000" y="0"/>
                </a:lnTo>
                <a:lnTo>
                  <a:pt x="9144000" y="6858000"/>
                </a:lnTo>
                <a:lnTo>
                  <a:pt x="0" y="6858000"/>
                </a:lnTo>
                <a:lnTo>
                  <a:pt x="0" y="5634601"/>
                </a:lnTo>
                <a:lnTo>
                  <a:pt x="208067" y="5624095"/>
                </a:lnTo>
                <a:cubicBezTo>
                  <a:pt x="1317232" y="5511453"/>
                  <a:pt x="2182776" y="4574729"/>
                  <a:pt x="2182776" y="3435845"/>
                </a:cubicBezTo>
                <a:cubicBezTo>
                  <a:pt x="2182776" y="2296961"/>
                  <a:pt x="1317232" y="1360238"/>
                  <a:pt x="208067" y="1247596"/>
                </a:cubicBezTo>
                <a:lnTo>
                  <a:pt x="0" y="1237089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7" name="Rectangle 21"/>
          <p:cNvSpPr/>
          <p:nvPr userDrawn="1"/>
        </p:nvSpPr>
        <p:spPr>
          <a:xfrm>
            <a:off x="6859966" y="1249405"/>
            <a:ext cx="2284034" cy="4384710"/>
          </a:xfrm>
          <a:custGeom>
            <a:avLst/>
            <a:gdLst/>
            <a:ahLst/>
            <a:cxnLst/>
            <a:rect l="l" t="t" r="r" b="b"/>
            <a:pathLst>
              <a:path w="1863259" h="3576943">
                <a:moveTo>
                  <a:pt x="1396645" y="0"/>
                </a:moveTo>
                <a:lnTo>
                  <a:pt x="1863259" y="0"/>
                </a:lnTo>
                <a:lnTo>
                  <a:pt x="1863259" y="3576943"/>
                </a:lnTo>
                <a:lnTo>
                  <a:pt x="1396645" y="3576943"/>
                </a:lnTo>
                <a:lnTo>
                  <a:pt x="1396645" y="3175032"/>
                </a:lnTo>
                <a:lnTo>
                  <a:pt x="625231" y="3175032"/>
                </a:lnTo>
                <a:lnTo>
                  <a:pt x="625231" y="2358325"/>
                </a:lnTo>
                <a:lnTo>
                  <a:pt x="0" y="2358325"/>
                </a:lnTo>
                <a:lnTo>
                  <a:pt x="0" y="1209463"/>
                </a:lnTo>
                <a:lnTo>
                  <a:pt x="625231" y="1209463"/>
                </a:lnTo>
                <a:lnTo>
                  <a:pt x="625231" y="388848"/>
                </a:lnTo>
                <a:lnTo>
                  <a:pt x="1396645" y="388848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A84E91-7045-8940-9876-EF7F184A4EB5}" type="datetimeFigureOut">
              <a:rPr lang="en-US" smtClean="0"/>
              <a:t>3/21/2019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400433"/>
            <a:ext cx="6400800" cy="2193308"/>
          </a:xfrm>
        </p:spPr>
        <p:txBody>
          <a:bodyPr>
            <a:normAutofit/>
          </a:bodyPr>
          <a:lstStyle>
            <a:lvl1pPr algn="l">
              <a:defRPr sz="4400">
                <a:solidFill>
                  <a:schemeClr val="bg1"/>
                </a:solidFill>
              </a:defRPr>
            </a:lvl1pPr>
          </a:lstStyle>
          <a:p>
            <a:r>
              <a:rPr lang="en-AU" dirty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3593740"/>
            <a:ext cx="64008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bg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AU" dirty="0"/>
              <a:t>Click to edit Master subtitle style</a:t>
            </a:r>
            <a:endParaRPr lang="en-US" dirty="0"/>
          </a:p>
        </p:txBody>
      </p:sp>
      <p:pic>
        <p:nvPicPr>
          <p:cNvPr id="13" name="Picture 12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91018" y="6004672"/>
            <a:ext cx="1405942" cy="629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32764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87179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AU" dirty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1"/>
            <a:ext cx="8229600" cy="4394200"/>
          </a:xfrm>
        </p:spPr>
        <p:txBody>
          <a:bodyPr/>
          <a:lstStyle/>
          <a:p>
            <a:pPr lvl="0"/>
            <a:r>
              <a:rPr lang="en-AU"/>
              <a:t>Click to edit Master text styles</a:t>
            </a:r>
          </a:p>
          <a:p>
            <a:pPr lvl="1"/>
            <a:r>
              <a:rPr lang="en-AU"/>
              <a:t>Second level</a:t>
            </a:r>
          </a:p>
          <a:p>
            <a:pPr lvl="2"/>
            <a:r>
              <a:rPr lang="en-AU"/>
              <a:t>Third level</a:t>
            </a:r>
          </a:p>
          <a:p>
            <a:pPr lvl="3"/>
            <a:r>
              <a:rPr lang="en-AU"/>
              <a:t>Fourth level</a:t>
            </a:r>
          </a:p>
          <a:p>
            <a:pPr lvl="4"/>
            <a:r>
              <a:rPr lang="en-AU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A84E91-7045-8940-9876-EF7F184A4EB5}" type="datetimeFigureOut">
              <a:rPr lang="en-US" smtClean="0"/>
              <a:t>3/21/2019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4DEE52-25AF-7B49-B9FC-7562266B64DE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981749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0" y="1"/>
            <a:ext cx="91440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Rectangle 11"/>
          <p:cNvSpPr/>
          <p:nvPr userDrawn="1"/>
        </p:nvSpPr>
        <p:spPr>
          <a:xfrm rot="10800000">
            <a:off x="5943600" y="1"/>
            <a:ext cx="3200399" cy="3200399"/>
          </a:xfrm>
          <a:custGeom>
            <a:avLst/>
            <a:gdLst/>
            <a:ahLst/>
            <a:cxnLst/>
            <a:rect l="l" t="t" r="r" b="b"/>
            <a:pathLst>
              <a:path w="2160000" h="2160000">
                <a:moveTo>
                  <a:pt x="0" y="0"/>
                </a:moveTo>
                <a:lnTo>
                  <a:pt x="720000" y="0"/>
                </a:lnTo>
                <a:lnTo>
                  <a:pt x="720000" y="720000"/>
                </a:lnTo>
                <a:lnTo>
                  <a:pt x="1440000" y="720000"/>
                </a:lnTo>
                <a:lnTo>
                  <a:pt x="1440000" y="1440000"/>
                </a:lnTo>
                <a:lnTo>
                  <a:pt x="2160000" y="1440000"/>
                </a:lnTo>
                <a:lnTo>
                  <a:pt x="2160000" y="2160000"/>
                </a:lnTo>
                <a:lnTo>
                  <a:pt x="0" y="2160000"/>
                </a:lnTo>
                <a:lnTo>
                  <a:pt x="0" y="1440000"/>
                </a:lnTo>
                <a:lnTo>
                  <a:pt x="0" y="720000"/>
                </a:lnTo>
                <a:close/>
              </a:path>
            </a:pathLst>
          </a:custGeom>
          <a:solidFill>
            <a:srgbClr val="AA00A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effectLst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1005524" y="2651760"/>
            <a:ext cx="6359207" cy="3058160"/>
          </a:xfrm>
        </p:spPr>
        <p:txBody>
          <a:bodyPr anchor="t" anchorCtr="0"/>
          <a:lstStyle>
            <a:lvl1pPr algn="l">
              <a:defRPr sz="4000" b="1" cap="none"/>
            </a:lvl1pPr>
          </a:lstStyle>
          <a:p>
            <a:r>
              <a:rPr lang="en-AU" dirty="0"/>
              <a:t>—</a:t>
            </a:r>
            <a:br>
              <a:rPr lang="en-AU" dirty="0"/>
            </a:br>
            <a:r>
              <a:rPr lang="en-AU" dirty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A84E91-7045-8940-9876-EF7F184A4EB5}" type="datetimeFigureOut">
              <a:rPr lang="en-US" smtClean="0"/>
              <a:t>3/21/2019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4DEE52-25AF-7B49-B9FC-7562266B64DE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9" name="L-Shape 8"/>
          <p:cNvSpPr/>
          <p:nvPr userDrawn="1"/>
        </p:nvSpPr>
        <p:spPr>
          <a:xfrm>
            <a:off x="0" y="6065520"/>
            <a:ext cx="792480" cy="792480"/>
          </a:xfrm>
          <a:prstGeom prst="corner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/>
          <a:lstStyle/>
          <a:p>
            <a:endParaRPr lang="en-US" dirty="0"/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91018" y="6004672"/>
            <a:ext cx="1405942" cy="6297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510003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0" y="1"/>
            <a:ext cx="91440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989136" y="2651760"/>
            <a:ext cx="6359207" cy="3058160"/>
          </a:xfrm>
        </p:spPr>
        <p:txBody>
          <a:bodyPr anchor="t" anchorCtr="0"/>
          <a:lstStyle>
            <a:lvl1pPr algn="l">
              <a:defRPr sz="4000" b="1" cap="none"/>
            </a:lvl1pPr>
          </a:lstStyle>
          <a:p>
            <a:r>
              <a:rPr lang="en-AU" dirty="0"/>
              <a:t>—</a:t>
            </a:r>
            <a:br>
              <a:rPr lang="en-AU" dirty="0"/>
            </a:br>
            <a:r>
              <a:rPr lang="en-AU" dirty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A84E91-7045-8940-9876-EF7F184A4EB5}" type="datetimeFigureOut">
              <a:rPr lang="en-US" smtClean="0"/>
              <a:t>3/21/2019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4DEE52-25AF-7B49-B9FC-7562266B64DE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9" name="L-Shape 8"/>
          <p:cNvSpPr/>
          <p:nvPr userDrawn="1"/>
        </p:nvSpPr>
        <p:spPr>
          <a:xfrm>
            <a:off x="0" y="6065520"/>
            <a:ext cx="792480" cy="792480"/>
          </a:xfrm>
          <a:prstGeom prst="corner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/>
          <a:lstStyle/>
          <a:p>
            <a:endParaRPr lang="en-US" dirty="0"/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91018" y="6004672"/>
            <a:ext cx="1405942" cy="629768"/>
          </a:xfrm>
          <a:prstGeom prst="rect">
            <a:avLst/>
          </a:prstGeom>
        </p:spPr>
      </p:pic>
      <p:sp>
        <p:nvSpPr>
          <p:cNvPr id="15" name="Rectangle 13"/>
          <p:cNvSpPr/>
          <p:nvPr userDrawn="1"/>
        </p:nvSpPr>
        <p:spPr>
          <a:xfrm rot="5400000">
            <a:off x="5943601" y="3"/>
            <a:ext cx="3200396" cy="3200398"/>
          </a:xfrm>
          <a:custGeom>
            <a:avLst/>
            <a:gdLst/>
            <a:ahLst/>
            <a:cxnLst/>
            <a:rect l="l" t="t" r="r" b="b"/>
            <a:pathLst>
              <a:path w="2468880" h="2468881">
                <a:moveTo>
                  <a:pt x="0" y="0"/>
                </a:moveTo>
                <a:lnTo>
                  <a:pt x="2468880" y="0"/>
                </a:lnTo>
                <a:lnTo>
                  <a:pt x="2468880" y="1"/>
                </a:lnTo>
                <a:cubicBezTo>
                  <a:pt x="2468880" y="1363526"/>
                  <a:pt x="1363525" y="2468881"/>
                  <a:pt x="0" y="2468881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9864069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AU"/>
              <a:t>Click to edit Master text styles</a:t>
            </a:r>
          </a:p>
          <a:p>
            <a:pPr lvl="1"/>
            <a:r>
              <a:rPr lang="en-AU"/>
              <a:t>Second level</a:t>
            </a:r>
          </a:p>
          <a:p>
            <a:pPr lvl="2"/>
            <a:r>
              <a:rPr lang="en-AU"/>
              <a:t>Third level</a:t>
            </a:r>
          </a:p>
          <a:p>
            <a:pPr lvl="3"/>
            <a:r>
              <a:rPr lang="en-AU"/>
              <a:t>Fourth level</a:t>
            </a:r>
          </a:p>
          <a:p>
            <a:pPr lvl="4"/>
            <a:r>
              <a:rPr lang="en-AU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AU"/>
              <a:t>Click to edit Master text styles</a:t>
            </a:r>
          </a:p>
          <a:p>
            <a:pPr lvl="1"/>
            <a:r>
              <a:rPr lang="en-AU"/>
              <a:t>Second level</a:t>
            </a:r>
          </a:p>
          <a:p>
            <a:pPr lvl="2"/>
            <a:r>
              <a:rPr lang="en-AU"/>
              <a:t>Third level</a:t>
            </a:r>
          </a:p>
          <a:p>
            <a:pPr lvl="3"/>
            <a:r>
              <a:rPr lang="en-AU"/>
              <a:t>Fourth level</a:t>
            </a:r>
          </a:p>
          <a:p>
            <a:pPr lvl="4"/>
            <a:r>
              <a:rPr lang="en-AU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A84E91-7045-8940-9876-EF7F184A4EB5}" type="datetimeFigureOut">
              <a:rPr lang="en-US" smtClean="0"/>
              <a:t>3/21/2019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4DEE52-25AF-7B49-B9FC-7562266B64DE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5105326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AU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AU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AU"/>
              <a:t>Click to edit Master text styles</a:t>
            </a:r>
          </a:p>
          <a:p>
            <a:pPr lvl="1"/>
            <a:r>
              <a:rPr lang="en-AU"/>
              <a:t>Second level</a:t>
            </a:r>
          </a:p>
          <a:p>
            <a:pPr lvl="2"/>
            <a:r>
              <a:rPr lang="en-AU"/>
              <a:t>Third level</a:t>
            </a:r>
          </a:p>
          <a:p>
            <a:pPr lvl="3"/>
            <a:r>
              <a:rPr lang="en-AU"/>
              <a:t>Fourth level</a:t>
            </a:r>
          </a:p>
          <a:p>
            <a:pPr lvl="4"/>
            <a:r>
              <a:rPr lang="en-AU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AU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AU"/>
              <a:t>Click to edit Master text styles</a:t>
            </a:r>
          </a:p>
          <a:p>
            <a:pPr lvl="1"/>
            <a:r>
              <a:rPr lang="en-AU"/>
              <a:t>Second level</a:t>
            </a:r>
          </a:p>
          <a:p>
            <a:pPr lvl="2"/>
            <a:r>
              <a:rPr lang="en-AU"/>
              <a:t>Third level</a:t>
            </a:r>
          </a:p>
          <a:p>
            <a:pPr lvl="3"/>
            <a:r>
              <a:rPr lang="en-AU"/>
              <a:t>Fourth level</a:t>
            </a:r>
          </a:p>
          <a:p>
            <a:pPr lvl="4"/>
            <a:r>
              <a:rPr lang="en-AU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A84E91-7045-8940-9876-EF7F184A4EB5}" type="datetimeFigureOut">
              <a:rPr lang="en-US" smtClean="0"/>
              <a:t>3/21/2019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4DEE52-25AF-7B49-B9FC-7562266B64DE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6229146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A84E91-7045-8940-9876-EF7F184A4EB5}" type="datetimeFigureOut">
              <a:rPr lang="en-US" smtClean="0"/>
              <a:t>3/21/2019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4DEE52-25AF-7B49-B9FC-7562266B64DE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2214656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10" Type="http://schemas.openxmlformats.org/officeDocument/2006/relationships/image" Target="../media/image1.png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0" y="0"/>
            <a:ext cx="9144000" cy="1146433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87179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AU" dirty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AU" dirty="0"/>
              <a:t>Click to edit Master text styles</a:t>
            </a:r>
          </a:p>
          <a:p>
            <a:pPr lvl="1"/>
            <a:r>
              <a:rPr lang="en-AU" dirty="0"/>
              <a:t>Second level</a:t>
            </a:r>
          </a:p>
          <a:p>
            <a:pPr lvl="2"/>
            <a:r>
              <a:rPr lang="en-AU" dirty="0"/>
              <a:t>Third level</a:t>
            </a:r>
          </a:p>
          <a:p>
            <a:pPr lvl="3"/>
            <a:r>
              <a:rPr lang="en-AU" dirty="0"/>
              <a:t>Fourth level</a:t>
            </a:r>
          </a:p>
          <a:p>
            <a:pPr lvl="4"/>
            <a:r>
              <a:rPr lang="en-AU" dirty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93472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AA84E91-7045-8940-9876-EF7F184A4EB5}" type="datetimeFigureOut">
              <a:rPr lang="en-US" smtClean="0"/>
              <a:t>3/21/2019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L-Shape 8"/>
          <p:cNvSpPr/>
          <p:nvPr userDrawn="1"/>
        </p:nvSpPr>
        <p:spPr>
          <a:xfrm>
            <a:off x="0" y="6065520"/>
            <a:ext cx="792480" cy="792480"/>
          </a:xfrm>
          <a:prstGeom prst="corner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/>
          <a:lstStyle/>
          <a:p>
            <a:endParaRPr lang="en-US" dirty="0"/>
          </a:p>
        </p:txBody>
      </p:sp>
      <p:sp>
        <p:nvSpPr>
          <p:cNvPr id="12" name="Rectangle 11"/>
          <p:cNvSpPr/>
          <p:nvPr userDrawn="1"/>
        </p:nvSpPr>
        <p:spPr>
          <a:xfrm rot="10800000">
            <a:off x="7997567" y="-1"/>
            <a:ext cx="1146433" cy="1146433"/>
          </a:xfrm>
          <a:custGeom>
            <a:avLst/>
            <a:gdLst/>
            <a:ahLst/>
            <a:cxnLst/>
            <a:rect l="l" t="t" r="r" b="b"/>
            <a:pathLst>
              <a:path w="2160000" h="2160000">
                <a:moveTo>
                  <a:pt x="0" y="0"/>
                </a:moveTo>
                <a:lnTo>
                  <a:pt x="720000" y="0"/>
                </a:lnTo>
                <a:lnTo>
                  <a:pt x="720000" y="720000"/>
                </a:lnTo>
                <a:lnTo>
                  <a:pt x="1440000" y="720000"/>
                </a:lnTo>
                <a:lnTo>
                  <a:pt x="1440000" y="1440000"/>
                </a:lnTo>
                <a:lnTo>
                  <a:pt x="2160000" y="1440000"/>
                </a:lnTo>
                <a:lnTo>
                  <a:pt x="2160000" y="2160000"/>
                </a:lnTo>
                <a:lnTo>
                  <a:pt x="0" y="2160000"/>
                </a:lnTo>
                <a:lnTo>
                  <a:pt x="0" y="1440000"/>
                </a:lnTo>
                <a:lnTo>
                  <a:pt x="0" y="720000"/>
                </a:lnTo>
                <a:close/>
              </a:path>
            </a:pathLst>
          </a:custGeom>
          <a:solidFill>
            <a:srgbClr val="AA00A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effectLst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1120" y="6356350"/>
            <a:ext cx="72136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9E4DEE52-25AF-7B49-B9FC-7562266B64DE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13" name="Picture 12"/>
          <p:cNvPicPr>
            <a:picLocks noChangeAspect="1"/>
          </p:cNvPicPr>
          <p:nvPr userDrawn="1"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91018" y="6096112"/>
            <a:ext cx="1405942" cy="6297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284102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650" r:id="rId3"/>
    <p:sldLayoutId id="2147483661" r:id="rId4"/>
    <p:sldLayoutId id="2147483651" r:id="rId5"/>
    <p:sldLayoutId id="2147483652" r:id="rId6"/>
    <p:sldLayoutId id="2147483653" r:id="rId7"/>
    <p:sldLayoutId id="2147483654" r:id="rId8"/>
  </p:sldLayoutIdLst>
  <p:txStyles>
    <p:titleStyle>
      <a:lvl1pPr algn="l" defTabSz="457200" rtl="0" eaLnBrk="1" latinLnBrk="0" hangingPunct="1">
        <a:spcBef>
          <a:spcPct val="0"/>
        </a:spcBef>
        <a:buNone/>
        <a:defRPr sz="3200" b="1" i="0" kern="1200">
          <a:solidFill>
            <a:srgbClr val="FFFFFF"/>
          </a:solidFill>
          <a:latin typeface="Arial"/>
          <a:ea typeface="+mj-ea"/>
          <a:cs typeface="Arial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2800" b="0" i="0" kern="1200">
          <a:solidFill>
            <a:schemeClr val="tx1"/>
          </a:solidFill>
          <a:latin typeface="Arial"/>
          <a:ea typeface="+mn-ea"/>
          <a:cs typeface="Arial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b="0" i="0" kern="1200">
          <a:solidFill>
            <a:schemeClr val="tx1"/>
          </a:solidFill>
          <a:latin typeface="Arial"/>
          <a:ea typeface="+mn-ea"/>
          <a:cs typeface="Arial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000" b="0" i="0" kern="1200">
          <a:solidFill>
            <a:schemeClr val="tx1"/>
          </a:solidFill>
          <a:latin typeface="Arial"/>
          <a:ea typeface="+mn-ea"/>
          <a:cs typeface="Arial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1800" b="0" i="0" kern="1200">
          <a:solidFill>
            <a:schemeClr val="tx1"/>
          </a:solidFill>
          <a:latin typeface="Arial"/>
          <a:ea typeface="+mn-ea"/>
          <a:cs typeface="Arial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1800" b="0" i="0" kern="1200">
          <a:solidFill>
            <a:schemeClr val="tx1"/>
          </a:solidFill>
          <a:latin typeface="Arial"/>
          <a:ea typeface="+mn-ea"/>
          <a:cs typeface="Arial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sv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.png"/><Relationship Id="rId13" Type="http://schemas.openxmlformats.org/officeDocument/2006/relationships/image" Target="../media/image20.svg"/><Relationship Id="rId3" Type="http://schemas.openxmlformats.org/officeDocument/2006/relationships/image" Target="../media/image10.svg"/><Relationship Id="rId7" Type="http://schemas.openxmlformats.org/officeDocument/2006/relationships/image" Target="../media/image14.svg"/><Relationship Id="rId12" Type="http://schemas.openxmlformats.org/officeDocument/2006/relationships/image" Target="../media/image19.png"/><Relationship Id="rId17" Type="http://schemas.openxmlformats.org/officeDocument/2006/relationships/image" Target="../media/image24.svg"/><Relationship Id="rId2" Type="http://schemas.openxmlformats.org/officeDocument/2006/relationships/image" Target="../media/image9.png"/><Relationship Id="rId16" Type="http://schemas.openxmlformats.org/officeDocument/2006/relationships/image" Target="../media/image23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3.png"/><Relationship Id="rId11" Type="http://schemas.openxmlformats.org/officeDocument/2006/relationships/image" Target="../media/image18.svg"/><Relationship Id="rId5" Type="http://schemas.openxmlformats.org/officeDocument/2006/relationships/image" Target="../media/image12.svg"/><Relationship Id="rId15" Type="http://schemas.openxmlformats.org/officeDocument/2006/relationships/image" Target="../media/image22.svg"/><Relationship Id="rId10" Type="http://schemas.openxmlformats.org/officeDocument/2006/relationships/image" Target="../media/image17.png"/><Relationship Id="rId4" Type="http://schemas.openxmlformats.org/officeDocument/2006/relationships/image" Target="../media/image11.png"/><Relationship Id="rId9" Type="http://schemas.openxmlformats.org/officeDocument/2006/relationships/image" Target="../media/image16.svg"/><Relationship Id="rId14" Type="http://schemas.openxmlformats.org/officeDocument/2006/relationships/image" Target="../media/image21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g"/><Relationship Id="rId2" Type="http://schemas.openxmlformats.org/officeDocument/2006/relationships/image" Target="../media/image25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7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g"/><Relationship Id="rId2" Type="http://schemas.openxmlformats.org/officeDocument/2006/relationships/image" Target="../media/image28.jp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customXml" Target="../ink/ink1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870.pn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46669" y="1399527"/>
            <a:ext cx="6833226" cy="2666984"/>
          </a:xfrm>
        </p:spPr>
        <p:txBody>
          <a:bodyPr anchor="b" anchorCtr="0"/>
          <a:lstStyle/>
          <a:p>
            <a:pPr>
              <a:lnSpc>
                <a:spcPts val="4400"/>
              </a:lnSpc>
            </a:pPr>
            <a:r>
              <a:rPr lang="en-US" dirty="0">
                <a:solidFill>
                  <a:schemeClr val="accent3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—</a:t>
            </a:r>
            <a:b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AU" dirty="0">
                <a:latin typeface="Arial" panose="020B0604020202020204" pitchFamily="34" charset="0"/>
                <a:cs typeface="Arial" panose="020B0604020202020204" pitchFamily="34" charset="0"/>
              </a:rPr>
              <a:t>The Blockchain  Innovation Hub</a:t>
            </a:r>
            <a:endParaRPr lang="en-US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68589" y="5474039"/>
            <a:ext cx="5705389" cy="1156746"/>
          </a:xfrm>
        </p:spPr>
        <p:txBody>
          <a:bodyPr>
            <a:normAutofit/>
          </a:bodyPr>
          <a:lstStyle/>
          <a:p>
            <a:r>
              <a:rPr lang="en-AU" sz="1800" dirty="0">
                <a:latin typeface="Museo 500" panose="02000000000000000000" pitchFamily="2" charset="0"/>
              </a:rPr>
              <a:t>Jason Potts</a:t>
            </a:r>
          </a:p>
          <a:p>
            <a:r>
              <a:rPr lang="en-AU" sz="1800" dirty="0">
                <a:latin typeface="Museo 500" panose="02000000000000000000" pitchFamily="2" charset="0"/>
              </a:rPr>
              <a:t>Director of RMIT Blockchain Innovation Hub</a:t>
            </a:r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022185" y="5721858"/>
            <a:ext cx="1895389" cy="115674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3200" b="0" i="0" kern="1200">
                <a:solidFill>
                  <a:schemeClr val="bg1"/>
                </a:solidFill>
                <a:latin typeface="Arial"/>
                <a:ea typeface="+mn-ea"/>
                <a:cs typeface="Arial"/>
              </a:defRPr>
            </a:lvl1pPr>
            <a:lvl2pPr marL="457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800" b="0" i="0" kern="1200">
                <a:solidFill>
                  <a:schemeClr val="tx1">
                    <a:tint val="75000"/>
                  </a:schemeClr>
                </a:solidFill>
                <a:latin typeface="Arial"/>
                <a:ea typeface="+mn-ea"/>
                <a:cs typeface="Arial"/>
              </a:defRPr>
            </a:lvl2pPr>
            <a:lvl3pPr marL="914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b="0" i="0" kern="1200">
                <a:solidFill>
                  <a:schemeClr val="tx1">
                    <a:tint val="75000"/>
                  </a:schemeClr>
                </a:solidFill>
                <a:latin typeface="Arial"/>
                <a:ea typeface="+mn-ea"/>
                <a:cs typeface="Arial"/>
              </a:defRPr>
            </a:lvl3pPr>
            <a:lvl4pPr marL="1371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b="0" i="0" kern="1200">
                <a:solidFill>
                  <a:schemeClr val="tx1">
                    <a:tint val="75000"/>
                  </a:schemeClr>
                </a:solidFill>
                <a:latin typeface="Arial"/>
                <a:ea typeface="+mn-ea"/>
                <a:cs typeface="Arial"/>
              </a:defRPr>
            </a:lvl4pPr>
            <a:lvl5pPr marL="18288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b="0" i="0" kern="1200">
                <a:solidFill>
                  <a:schemeClr val="tx1">
                    <a:tint val="75000"/>
                  </a:schemeClr>
                </a:solidFill>
                <a:latin typeface="Arial"/>
                <a:ea typeface="+mn-ea"/>
                <a:cs typeface="Arial"/>
              </a:defRPr>
            </a:lvl5pPr>
            <a:lvl6pPr marL="22860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sz="1200" dirty="0"/>
          </a:p>
        </p:txBody>
      </p:sp>
      <p:cxnSp>
        <p:nvCxnSpPr>
          <p:cNvPr id="6" name="Straight Connector 5"/>
          <p:cNvCxnSpPr/>
          <p:nvPr/>
        </p:nvCxnSpPr>
        <p:spPr>
          <a:xfrm>
            <a:off x="955675" y="5474039"/>
            <a:ext cx="1798595" cy="0"/>
          </a:xfrm>
          <a:prstGeom prst="line">
            <a:avLst/>
          </a:prstGeom>
          <a:ln>
            <a:solidFill>
              <a:schemeClr val="accent3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6144533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0104D76-AB84-884C-8D2D-968C6402312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What is blockchain?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1FA5F1C-6AE2-A145-AD22-C7D6188443A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95273" y="1373955"/>
            <a:ext cx="4444738" cy="4525963"/>
          </a:xfrm>
        </p:spPr>
        <p:txBody>
          <a:bodyPr>
            <a:normAutofit lnSpcReduction="10000"/>
          </a:bodyPr>
          <a:lstStyle/>
          <a:p>
            <a:r>
              <a:rPr lang="en-US" sz="2400" dirty="0"/>
              <a:t>Paper (book) ledgers record account &amp; trade balances, ownership of property, taxes, births, deaths, marriages ...</a:t>
            </a:r>
          </a:p>
          <a:p>
            <a:r>
              <a:rPr lang="en-AU" sz="2400" dirty="0"/>
              <a:t>charges, transactions, sale of property, official events, etc cause the ledger to be updated</a:t>
            </a:r>
          </a:p>
          <a:p>
            <a:r>
              <a:rPr lang="en-AU" sz="2400" dirty="0"/>
              <a:t>Blockchain is a new economic infrastructure that enables records to be maintained </a:t>
            </a:r>
          </a:p>
          <a:p>
            <a:pPr marL="0" indent="0">
              <a:buNone/>
            </a:pPr>
            <a:endParaRPr lang="en-US" sz="2400" dirty="0"/>
          </a:p>
          <a:p>
            <a:pPr marL="0" indent="0">
              <a:buNone/>
            </a:pPr>
            <a:endParaRPr lang="en-US" sz="2400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F863D351-293A-4E81-92EC-45E99EC824EE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420" t="4579" r="11157" b="7697"/>
          <a:stretch/>
        </p:blipFill>
        <p:spPr>
          <a:xfrm>
            <a:off x="4699262" y="1962501"/>
            <a:ext cx="4265629" cy="26324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5591654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Bitcoin blockchain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6CBB4AB-DCCC-0A47-888C-17AE99A97B7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57200" y="1506220"/>
            <a:ext cx="5690937" cy="4525963"/>
          </a:xfrm>
        </p:spPr>
        <p:txBody>
          <a:bodyPr>
            <a:noAutofit/>
          </a:bodyPr>
          <a:lstStyle/>
          <a:p>
            <a:r>
              <a:rPr lang="en-US" sz="2400" b="1" dirty="0"/>
              <a:t>Bitcoin</a:t>
            </a:r>
            <a:r>
              <a:rPr lang="en-US" sz="2400" dirty="0"/>
              <a:t> blockchain solved the </a:t>
            </a:r>
            <a:r>
              <a:rPr lang="en-US" sz="2400" b="1" dirty="0"/>
              <a:t>double spending problem</a:t>
            </a:r>
            <a:r>
              <a:rPr lang="en-US" sz="2400" dirty="0"/>
              <a:t> by combining five technologies</a:t>
            </a:r>
          </a:p>
          <a:p>
            <a:endParaRPr lang="en-US" sz="2400" b="1" dirty="0"/>
          </a:p>
          <a:p>
            <a:pPr marL="742950" indent="-742950">
              <a:buFont typeface="+mj-lt"/>
              <a:buAutoNum type="arabicPeriod"/>
            </a:pPr>
            <a:r>
              <a:rPr lang="en-US" sz="2400" dirty="0"/>
              <a:t>Append-only databases</a:t>
            </a:r>
          </a:p>
          <a:p>
            <a:pPr marL="742950" indent="-742950">
              <a:buFont typeface="+mj-lt"/>
              <a:buAutoNum type="arabicPeriod"/>
            </a:pPr>
            <a:r>
              <a:rPr lang="en-US" sz="2400" dirty="0"/>
              <a:t>Public key cryptography</a:t>
            </a:r>
          </a:p>
          <a:p>
            <a:pPr marL="742950" indent="-742950">
              <a:buFont typeface="+mj-lt"/>
              <a:buAutoNum type="arabicPeriod"/>
            </a:pPr>
            <a:r>
              <a:rPr lang="en-US" sz="2400" dirty="0"/>
              <a:t>P2P networking</a:t>
            </a:r>
          </a:p>
          <a:p>
            <a:pPr marL="742950" indent="-742950">
              <a:buFont typeface="+mj-lt"/>
              <a:buAutoNum type="arabicPeriod"/>
            </a:pPr>
            <a:r>
              <a:rPr lang="en-US" sz="2400" dirty="0"/>
              <a:t>Game theoretic incentives</a:t>
            </a:r>
          </a:p>
          <a:p>
            <a:pPr marL="742950" indent="-742950">
              <a:buFont typeface="+mj-lt"/>
              <a:buAutoNum type="arabicPeriod"/>
            </a:pPr>
            <a:r>
              <a:rPr lang="en-US" sz="2400" dirty="0"/>
              <a:t>Consensus algorithms</a:t>
            </a:r>
            <a:endParaRPr lang="en-US" sz="2400" b="1" dirty="0"/>
          </a:p>
          <a:p>
            <a:pPr marL="0" indent="0">
              <a:buNone/>
            </a:pPr>
            <a:endParaRPr lang="en-US" sz="2400" dirty="0"/>
          </a:p>
        </p:txBody>
      </p:sp>
      <p:pic>
        <p:nvPicPr>
          <p:cNvPr id="1026" name="Picture 2" descr="Image result for bitcoin png">
            <a:extLst>
              <a:ext uri="{FF2B5EF4-FFF2-40B4-BE49-F238E27FC236}">
                <a16:creationId xmlns:a16="http://schemas.microsoft.com/office/drawing/2014/main" id="{FDECFD8C-B354-4BD4-B4AC-BFAD9E6B889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61485" y="1658756"/>
            <a:ext cx="2025315" cy="202531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 descr="mined_block_header2.png">
            <a:extLst>
              <a:ext uri="{FF2B5EF4-FFF2-40B4-BE49-F238E27FC236}">
                <a16:creationId xmlns:a16="http://schemas.microsoft.com/office/drawing/2014/main" id="{927CD20B-9CFD-41F5-B922-0624506BA02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95818" y="4196395"/>
            <a:ext cx="2590982" cy="11815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042562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What is blockchain for?</a:t>
            </a:r>
          </a:p>
        </p:txBody>
      </p:sp>
      <p:sp>
        <p:nvSpPr>
          <p:cNvPr id="9" name="Content Placeholder 3">
            <a:extLst>
              <a:ext uri="{FF2B5EF4-FFF2-40B4-BE49-F238E27FC236}">
                <a16:creationId xmlns:a16="http://schemas.microsoft.com/office/drawing/2014/main" id="{1C5013BF-35FB-4423-8E25-DC7776E30658}"/>
              </a:ext>
            </a:extLst>
          </p:cNvPr>
          <p:cNvSpPr txBox="1">
            <a:spLocks/>
          </p:cNvSpPr>
          <p:nvPr/>
        </p:nvSpPr>
        <p:spPr>
          <a:xfrm>
            <a:off x="457200" y="1506220"/>
            <a:ext cx="7952874" cy="4525963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8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4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18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18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400" dirty="0"/>
              <a:t>Social consensus about truth</a:t>
            </a:r>
          </a:p>
          <a:p>
            <a:endParaRPr lang="en-US" sz="2400" dirty="0"/>
          </a:p>
          <a:p>
            <a:r>
              <a:rPr lang="en-US" sz="2400" dirty="0"/>
              <a:t>Many people need to agree about facts</a:t>
            </a:r>
          </a:p>
          <a:p>
            <a:endParaRPr lang="en-US" sz="2400" dirty="0"/>
          </a:p>
          <a:p>
            <a:r>
              <a:rPr lang="en-US" sz="2400" dirty="0"/>
              <a:t>“Connected computers reach agreement about shared data”</a:t>
            </a:r>
          </a:p>
          <a:p>
            <a:pPr marL="0" indent="0">
              <a:buFont typeface="Arial"/>
              <a:buNone/>
            </a:pP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20330201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0316" y="274638"/>
            <a:ext cx="8229600" cy="871795"/>
          </a:xfrm>
        </p:spPr>
        <p:txBody>
          <a:bodyPr>
            <a:normAutofit fontScale="90000"/>
          </a:bodyPr>
          <a:lstStyle/>
          <a:p>
            <a:r>
              <a:rPr lang="en-AU" dirty="0">
                <a:latin typeface="Arial" panose="020B0604020202020204" pitchFamily="34" charset="0"/>
                <a:cs typeface="Arial" panose="020B0604020202020204" pitchFamily="34" charset="0"/>
              </a:rPr>
              <a:t>Blockchains are new economic infrastructure</a:t>
            </a:r>
            <a:endParaRPr lang="en-US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6CBB4AB-DCCC-0A47-888C-17AE99A97B7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57200" y="1574801"/>
            <a:ext cx="8229600" cy="963862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AU" sz="2400" dirty="0">
                <a:latin typeface="Museo 300" panose="02000000000000000000" pitchFamily="2" charset="0"/>
              </a:rPr>
              <a:t>A tool not just for facilitating trade but for creating new economies</a:t>
            </a:r>
          </a:p>
          <a:p>
            <a:endParaRPr lang="en-US" sz="2400" dirty="0"/>
          </a:p>
          <a:p>
            <a:endParaRPr lang="en-US" sz="2400" dirty="0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14424E39-588A-4792-AFFA-317B5DB8D5F9}"/>
              </a:ext>
            </a:extLst>
          </p:cNvPr>
          <p:cNvSpPr/>
          <p:nvPr/>
        </p:nvSpPr>
        <p:spPr>
          <a:xfrm>
            <a:off x="776037" y="2805099"/>
            <a:ext cx="7886700" cy="2776452"/>
          </a:xfrm>
          <a:prstGeom prst="rect">
            <a:avLst/>
          </a:prstGeom>
        </p:spPr>
        <p:txBody>
          <a:bodyPr wrap="square" lIns="38405" tIns="19202" rIns="38405" bIns="19202">
            <a:spAutoFit/>
          </a:bodyPr>
          <a:lstStyle/>
          <a:p>
            <a:pPr algn="l">
              <a:lnSpc>
                <a:spcPct val="110000"/>
              </a:lnSpc>
            </a:pPr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Money, value 		</a:t>
            </a:r>
            <a:r>
              <a:rPr lang="en-US" i="1" dirty="0">
                <a:solidFill>
                  <a:srgbClr val="4BA24A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cryptocurrency, </a:t>
            </a:r>
            <a:r>
              <a:rPr lang="en-US" i="1" dirty="0" err="1">
                <a:solidFill>
                  <a:srgbClr val="4BA24A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cryptoassets</a:t>
            </a:r>
            <a:r>
              <a:rPr lang="en-US" dirty="0">
                <a:solidFill>
                  <a:srgbClr val="4BA24A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</a:p>
          <a:p>
            <a:pPr algn="l">
              <a:lnSpc>
                <a:spcPct val="110000"/>
              </a:lnSpc>
            </a:pPr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Rules 				</a:t>
            </a:r>
            <a:r>
              <a:rPr lang="en-US" i="1" dirty="0">
                <a:solidFill>
                  <a:srgbClr val="4BA24A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code, protocols</a:t>
            </a:r>
          </a:p>
          <a:p>
            <a:pPr algn="l">
              <a:lnSpc>
                <a:spcPct val="110000"/>
              </a:lnSpc>
            </a:pPr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Contracts 			</a:t>
            </a:r>
            <a:r>
              <a:rPr lang="en-US" i="1" dirty="0">
                <a:solidFill>
                  <a:srgbClr val="4BA24A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smart contracts</a:t>
            </a:r>
          </a:p>
          <a:p>
            <a:pPr algn="l">
              <a:lnSpc>
                <a:spcPct val="110000"/>
              </a:lnSpc>
            </a:pPr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Services				</a:t>
            </a:r>
            <a:r>
              <a:rPr lang="en-US" i="1" dirty="0" err="1">
                <a:solidFill>
                  <a:srgbClr val="4BA24A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Dapps</a:t>
            </a:r>
            <a:endParaRPr lang="en-US" i="1" dirty="0">
              <a:solidFill>
                <a:srgbClr val="4BA24A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>
              <a:lnSpc>
                <a:spcPct val="110000"/>
              </a:lnSpc>
            </a:pPr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Exchanges			</a:t>
            </a:r>
            <a:r>
              <a:rPr lang="en-US" i="1" dirty="0">
                <a:solidFill>
                  <a:srgbClr val="4BA24A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DX, Cross chain atomic swaps</a:t>
            </a:r>
          </a:p>
          <a:p>
            <a:pPr algn="l">
              <a:lnSpc>
                <a:spcPct val="110000"/>
              </a:lnSpc>
            </a:pPr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Monitoring 			</a:t>
            </a:r>
            <a:r>
              <a:rPr lang="en-US" i="1" dirty="0">
                <a:solidFill>
                  <a:srgbClr val="4BA24A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hashes, Merkle trees, public blockchains</a:t>
            </a:r>
          </a:p>
          <a:p>
            <a:pPr algn="l">
              <a:lnSpc>
                <a:spcPct val="110000"/>
              </a:lnSpc>
            </a:pPr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Governance 			</a:t>
            </a:r>
            <a:r>
              <a:rPr lang="en-US" i="1" dirty="0">
                <a:solidFill>
                  <a:srgbClr val="4BA24A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consensus, forking, on-chain cryptodemocracy</a:t>
            </a:r>
          </a:p>
          <a:p>
            <a:pPr algn="l">
              <a:lnSpc>
                <a:spcPct val="110000"/>
              </a:lnSpc>
            </a:pPr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Organization 			</a:t>
            </a:r>
            <a:r>
              <a:rPr lang="en-US" i="1" dirty="0">
                <a:solidFill>
                  <a:srgbClr val="4BA24A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DAOs</a:t>
            </a:r>
          </a:p>
          <a:p>
            <a:pPr algn="l">
              <a:lnSpc>
                <a:spcPct val="110000"/>
              </a:lnSpc>
            </a:pPr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Security				</a:t>
            </a:r>
            <a:r>
              <a:rPr lang="en-US" i="1" dirty="0">
                <a:solidFill>
                  <a:srgbClr val="4BA24A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economic incentives</a:t>
            </a:r>
          </a:p>
        </p:txBody>
      </p:sp>
    </p:spTree>
    <p:extLst>
      <p:ext uri="{BB962C8B-B14F-4D97-AF65-F5344CB8AC3E}">
        <p14:creationId xmlns:p14="http://schemas.microsoft.com/office/powerpoint/2010/main" val="201397799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49BB9A1A-FA3D-2040-A2AD-522A99003DC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One vision of the future</a:t>
            </a:r>
          </a:p>
        </p:txBody>
      </p:sp>
      <p:pic>
        <p:nvPicPr>
          <p:cNvPr id="9" name="Graphic 8">
            <a:extLst>
              <a:ext uri="{FF2B5EF4-FFF2-40B4-BE49-F238E27FC236}">
                <a16:creationId xmlns:a16="http://schemas.microsoft.com/office/drawing/2014/main" id="{1A17DDEE-2A14-418F-82E7-1221A0F1814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2507289" y="1689753"/>
            <a:ext cx="4129421" cy="3831290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23509073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49BB9A1A-FA3D-2040-A2AD-522A99003DC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An alternative vision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E2C81D3-4D52-2640-92E2-15608F4D37A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714686" y="1317773"/>
            <a:ext cx="7972113" cy="1332465"/>
          </a:xfrm>
        </p:spPr>
        <p:txBody>
          <a:bodyPr>
            <a:normAutofit/>
          </a:bodyPr>
          <a:lstStyle/>
          <a:p>
            <a:r>
              <a:rPr lang="en-AU" b="0" dirty="0">
                <a:latin typeface="Museo 300" panose="02000000000000000000" pitchFamily="2" charset="0"/>
                <a:cs typeface="Arial" panose="020B0604020202020204" pitchFamily="34" charset="0"/>
              </a:rPr>
              <a:t>We’re not just innovating on production, we’re innovating on governance</a:t>
            </a:r>
          </a:p>
          <a:p>
            <a:endParaRPr lang="en-US" b="0" dirty="0">
              <a:latin typeface="Museo 300" panose="02000000000000000000" pitchFamily="2" charset="0"/>
            </a:endParaRPr>
          </a:p>
        </p:txBody>
      </p:sp>
      <p:grpSp>
        <p:nvGrpSpPr>
          <p:cNvPr id="8" name="Group 7">
            <a:extLst>
              <a:ext uri="{FF2B5EF4-FFF2-40B4-BE49-F238E27FC236}">
                <a16:creationId xmlns:a16="http://schemas.microsoft.com/office/drawing/2014/main" id="{AF07AC01-3539-4B84-8ED3-29BBD2DA3263}"/>
              </a:ext>
            </a:extLst>
          </p:cNvPr>
          <p:cNvGrpSpPr/>
          <p:nvPr/>
        </p:nvGrpSpPr>
        <p:grpSpPr>
          <a:xfrm>
            <a:off x="1626091" y="2403843"/>
            <a:ext cx="5951060" cy="3698132"/>
            <a:chOff x="1143949" y="2514462"/>
            <a:chExt cx="7287950" cy="3603013"/>
          </a:xfrm>
        </p:grpSpPr>
        <p:pic>
          <p:nvPicPr>
            <p:cNvPr id="9" name="Graphic 8">
              <a:extLst>
                <a:ext uri="{FF2B5EF4-FFF2-40B4-BE49-F238E27FC236}">
                  <a16:creationId xmlns:a16="http://schemas.microsoft.com/office/drawing/2014/main" id="{779EF322-D025-4CDB-8C26-7B2564598731}"/>
                </a:ext>
              </a:extLst>
            </p:cNvPr>
            <p:cNvPicPr>
              <a:picLocks noChangeAspect="1"/>
            </p:cNvPicPr>
            <p:nvPr/>
          </p:nvPicPr>
          <p:blipFill>
            <a:blip r:embed="rId2">
              <a:extLst>
                <a:ext uri="{96DAC541-7B7A-43D3-8B79-37D633B846F1}">
                  <asvg:svgBlip xmlns:asvg="http://schemas.microsoft.com/office/drawing/2016/SVG/main" r:embed="rId3"/>
                </a:ext>
              </a:extLst>
            </a:blip>
            <a:stretch>
              <a:fillRect/>
            </a:stretch>
          </p:blipFill>
          <p:spPr>
            <a:xfrm>
              <a:off x="2655202" y="2527656"/>
              <a:ext cx="1002403" cy="1433817"/>
            </a:xfrm>
            <a:prstGeom prst="rect">
              <a:avLst/>
            </a:prstGeom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10" name="Graphic 9">
              <a:extLst>
                <a:ext uri="{FF2B5EF4-FFF2-40B4-BE49-F238E27FC236}">
                  <a16:creationId xmlns:a16="http://schemas.microsoft.com/office/drawing/2014/main" id="{28B3021E-C06B-4B4C-BBBE-F0C1D6E359F4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/>
            </a:stretch>
          </p:blipFill>
          <p:spPr>
            <a:xfrm>
              <a:off x="4372040" y="2815191"/>
              <a:ext cx="605491" cy="1004229"/>
            </a:xfrm>
            <a:prstGeom prst="rect">
              <a:avLst/>
            </a:prstGeom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11" name="Graphic 10">
              <a:extLst>
                <a:ext uri="{FF2B5EF4-FFF2-40B4-BE49-F238E27FC236}">
                  <a16:creationId xmlns:a16="http://schemas.microsoft.com/office/drawing/2014/main" id="{DFDB08FB-64F6-4F7C-A509-C3CF932A938C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96DAC541-7B7A-43D3-8B79-37D633B846F1}">
                  <asvg:svgBlip xmlns:asvg="http://schemas.microsoft.com/office/drawing/2016/SVG/main" r:embed="rId7"/>
                </a:ext>
              </a:extLst>
            </a:blip>
            <a:stretch>
              <a:fillRect/>
            </a:stretch>
          </p:blipFill>
          <p:spPr>
            <a:xfrm>
              <a:off x="5713116" y="2739318"/>
              <a:ext cx="1604171" cy="1433817"/>
            </a:xfrm>
            <a:prstGeom prst="rect">
              <a:avLst/>
            </a:prstGeom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grpSp>
          <p:nvGrpSpPr>
            <p:cNvPr id="12" name="Group 11">
              <a:extLst>
                <a:ext uri="{FF2B5EF4-FFF2-40B4-BE49-F238E27FC236}">
                  <a16:creationId xmlns:a16="http://schemas.microsoft.com/office/drawing/2014/main" id="{F6492119-2DD2-4A7A-B711-8735467AA3C9}"/>
                </a:ext>
              </a:extLst>
            </p:cNvPr>
            <p:cNvGrpSpPr/>
            <p:nvPr/>
          </p:nvGrpSpPr>
          <p:grpSpPr>
            <a:xfrm>
              <a:off x="1143949" y="2860172"/>
              <a:ext cx="966996" cy="1918495"/>
              <a:chOff x="754175" y="3069747"/>
              <a:chExt cx="966996" cy="1918495"/>
            </a:xfrm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grpSpPr>
          <p:pic>
            <p:nvPicPr>
              <p:cNvPr id="29" name="Graphic 28">
                <a:extLst>
                  <a:ext uri="{FF2B5EF4-FFF2-40B4-BE49-F238E27FC236}">
                    <a16:creationId xmlns:a16="http://schemas.microsoft.com/office/drawing/2014/main" id="{18692C8B-F7B0-4597-B4DF-CB5C8ADE712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8">
                <a:extLst>
                  <a:ext uri="{96DAC541-7B7A-43D3-8B79-37D633B846F1}">
                    <asvg:svgBlip xmlns:asvg="http://schemas.microsoft.com/office/drawing/2016/SVG/main" r:embed="rId9"/>
                  </a:ext>
                </a:extLst>
              </a:blip>
              <a:stretch>
                <a:fillRect/>
              </a:stretch>
            </p:blipFill>
            <p:spPr>
              <a:xfrm>
                <a:off x="928726" y="3069747"/>
                <a:ext cx="285323" cy="1501700"/>
              </a:xfrm>
              <a:prstGeom prst="rect">
                <a:avLst/>
              </a:prstGeom>
            </p:spPr>
          </p:pic>
          <p:pic>
            <p:nvPicPr>
              <p:cNvPr id="30" name="Graphic 29">
                <a:extLst>
                  <a:ext uri="{FF2B5EF4-FFF2-40B4-BE49-F238E27FC236}">
                    <a16:creationId xmlns:a16="http://schemas.microsoft.com/office/drawing/2014/main" id="{96F80A8A-152F-4F04-B7BB-5B3263C95437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0">
                <a:extLst>
                  <a:ext uri="{96DAC541-7B7A-43D3-8B79-37D633B846F1}">
                    <asvg:svgBlip xmlns:asvg="http://schemas.microsoft.com/office/drawing/2016/SVG/main" r:embed="rId11"/>
                  </a:ext>
                </a:extLst>
              </a:blip>
              <a:stretch>
                <a:fillRect/>
              </a:stretch>
            </p:blipFill>
            <p:spPr>
              <a:xfrm>
                <a:off x="754175" y="3376582"/>
                <a:ext cx="966996" cy="1611660"/>
              </a:xfrm>
              <a:prstGeom prst="rect">
                <a:avLst/>
              </a:prstGeom>
            </p:spPr>
          </p:pic>
        </p:grpSp>
        <p:pic>
          <p:nvPicPr>
            <p:cNvPr id="13" name="Graphic 12">
              <a:extLst>
                <a:ext uri="{FF2B5EF4-FFF2-40B4-BE49-F238E27FC236}">
                  <a16:creationId xmlns:a16="http://schemas.microsoft.com/office/drawing/2014/main" id="{A2C00A38-89F9-4175-B7F3-090849ED2BE2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96DAC541-7B7A-43D3-8B79-37D633B846F1}">
                  <asvg:svgBlip xmlns:asvg="http://schemas.microsoft.com/office/drawing/2016/SVG/main" r:embed="rId13"/>
                </a:ext>
              </a:extLst>
            </a:blip>
            <a:stretch>
              <a:fillRect/>
            </a:stretch>
          </p:blipFill>
          <p:spPr>
            <a:xfrm>
              <a:off x="3701103" y="4491342"/>
              <a:ext cx="1671223" cy="1419800"/>
            </a:xfrm>
            <a:prstGeom prst="rect">
              <a:avLst/>
            </a:prstGeom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14" name="Graphic 13">
              <a:extLst>
                <a:ext uri="{FF2B5EF4-FFF2-40B4-BE49-F238E27FC236}">
                  <a16:creationId xmlns:a16="http://schemas.microsoft.com/office/drawing/2014/main" id="{143DFBB1-F8D6-4329-8F47-35BA73FD0F5D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>
              <a:extLst>
                <a:ext uri="{96DAC541-7B7A-43D3-8B79-37D633B846F1}">
                  <asvg:svgBlip xmlns:asvg="http://schemas.microsoft.com/office/drawing/2016/SVG/main" r:embed="rId15"/>
                </a:ext>
              </a:extLst>
            </a:blip>
            <a:stretch>
              <a:fillRect/>
            </a:stretch>
          </p:blipFill>
          <p:spPr>
            <a:xfrm>
              <a:off x="5900674" y="5113246"/>
              <a:ext cx="614528" cy="1004229"/>
            </a:xfrm>
            <a:prstGeom prst="rect">
              <a:avLst/>
            </a:prstGeom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15" name="Graphic 14">
              <a:extLst>
                <a:ext uri="{FF2B5EF4-FFF2-40B4-BE49-F238E27FC236}">
                  <a16:creationId xmlns:a16="http://schemas.microsoft.com/office/drawing/2014/main" id="{D1641C77-2941-4AD7-A976-01285269D4F9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/>
            </a:stretch>
          </p:blipFill>
          <p:spPr>
            <a:xfrm>
              <a:off x="2473634" y="4611131"/>
              <a:ext cx="605491" cy="1004229"/>
            </a:xfrm>
            <a:prstGeom prst="rect">
              <a:avLst/>
            </a:prstGeom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16" name="Graphic 15">
              <a:extLst>
                <a:ext uri="{FF2B5EF4-FFF2-40B4-BE49-F238E27FC236}">
                  <a16:creationId xmlns:a16="http://schemas.microsoft.com/office/drawing/2014/main" id="{EF6D122C-BBB5-46BF-B6D8-6DDE90FBD700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>
              <a:extLst>
                <a:ext uri="{96DAC541-7B7A-43D3-8B79-37D633B846F1}">
                  <asvg:svgBlip xmlns:asvg="http://schemas.microsoft.com/office/drawing/2016/SVG/main" r:embed="rId15"/>
                </a:ext>
              </a:extLst>
            </a:blip>
            <a:stretch>
              <a:fillRect/>
            </a:stretch>
          </p:blipFill>
          <p:spPr>
            <a:xfrm>
              <a:off x="7817371" y="2514462"/>
              <a:ext cx="614528" cy="1004229"/>
            </a:xfrm>
            <a:prstGeom prst="rect">
              <a:avLst/>
            </a:prstGeom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17" name="Graphic 16">
              <a:extLst>
                <a:ext uri="{FF2B5EF4-FFF2-40B4-BE49-F238E27FC236}">
                  <a16:creationId xmlns:a16="http://schemas.microsoft.com/office/drawing/2014/main" id="{EF234EC0-1E35-4C92-87DC-EAA814BECC00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>
              <a:extLst>
                <a:ext uri="{96DAC541-7B7A-43D3-8B79-37D633B846F1}">
                  <asvg:svgBlip xmlns:asvg="http://schemas.microsoft.com/office/drawing/2016/SVG/main" r:embed="rId17"/>
                </a:ext>
              </a:extLst>
            </a:blip>
            <a:stretch>
              <a:fillRect/>
            </a:stretch>
          </p:blipFill>
          <p:spPr>
            <a:xfrm>
              <a:off x="7043550" y="5011952"/>
              <a:ext cx="1178133" cy="780856"/>
            </a:xfrm>
            <a:prstGeom prst="rect">
              <a:avLst/>
            </a:prstGeom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18" name="Arrow: Left-Right 49">
              <a:extLst>
                <a:ext uri="{FF2B5EF4-FFF2-40B4-BE49-F238E27FC236}">
                  <a16:creationId xmlns:a16="http://schemas.microsoft.com/office/drawing/2014/main" id="{9A81B0BE-4BB3-451C-A774-4F6B299B156A}"/>
                </a:ext>
              </a:extLst>
            </p:cNvPr>
            <p:cNvSpPr>
              <a:spLocks noChangeArrowheads="1"/>
            </p:cNvSpPr>
            <p:nvPr/>
          </p:nvSpPr>
          <p:spPr bwMode="auto">
            <a:xfrm rot="8404844">
              <a:off x="2094588" y="3579028"/>
              <a:ext cx="549748" cy="226222"/>
            </a:xfrm>
            <a:prstGeom prst="leftRightArrow">
              <a:avLst>
                <a:gd name="adj1" fmla="val 50000"/>
                <a:gd name="adj2" fmla="val 50001"/>
              </a:avLst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ctr"/>
            <a:lstStyle>
              <a:lvl1pPr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fontAlgn="b" hangingPunct="1"/>
              <a:endParaRPr lang="en-US" altLang="en-US"/>
            </a:p>
          </p:txBody>
        </p:sp>
        <p:sp>
          <p:nvSpPr>
            <p:cNvPr id="19" name="Arrow: Left-Right 49">
              <a:extLst>
                <a:ext uri="{FF2B5EF4-FFF2-40B4-BE49-F238E27FC236}">
                  <a16:creationId xmlns:a16="http://schemas.microsoft.com/office/drawing/2014/main" id="{2FBCDE07-6EA6-4E58-B36F-98823C2BF8A4}"/>
                </a:ext>
              </a:extLst>
            </p:cNvPr>
            <p:cNvSpPr>
              <a:spLocks noChangeArrowheads="1"/>
            </p:cNvSpPr>
            <p:nvPr/>
          </p:nvSpPr>
          <p:spPr bwMode="auto">
            <a:xfrm rot="13698531">
              <a:off x="2107029" y="4402417"/>
              <a:ext cx="549748" cy="226222"/>
            </a:xfrm>
            <a:prstGeom prst="leftRightArrow">
              <a:avLst>
                <a:gd name="adj1" fmla="val 50000"/>
                <a:gd name="adj2" fmla="val 50001"/>
              </a:avLst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ctr"/>
            <a:lstStyle>
              <a:lvl1pPr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fontAlgn="b" hangingPunct="1"/>
              <a:endParaRPr lang="en-US" altLang="en-US"/>
            </a:p>
          </p:txBody>
        </p:sp>
        <p:sp>
          <p:nvSpPr>
            <p:cNvPr id="20" name="Arrow: Left-Right 49">
              <a:extLst>
                <a:ext uri="{FF2B5EF4-FFF2-40B4-BE49-F238E27FC236}">
                  <a16:creationId xmlns:a16="http://schemas.microsoft.com/office/drawing/2014/main" id="{CFA569CC-A5A3-42D6-BCA0-574B17B9E244}"/>
                </a:ext>
              </a:extLst>
            </p:cNvPr>
            <p:cNvSpPr>
              <a:spLocks noChangeArrowheads="1"/>
            </p:cNvSpPr>
            <p:nvPr/>
          </p:nvSpPr>
          <p:spPr bwMode="auto">
            <a:xfrm rot="7087576">
              <a:off x="2811654" y="4208130"/>
              <a:ext cx="691995" cy="203039"/>
            </a:xfrm>
            <a:prstGeom prst="leftRightArrow">
              <a:avLst>
                <a:gd name="adj1" fmla="val 50000"/>
                <a:gd name="adj2" fmla="val 50001"/>
              </a:avLst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ctr"/>
            <a:lstStyle>
              <a:lvl1pPr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fontAlgn="b" hangingPunct="1"/>
              <a:endParaRPr lang="en-US" altLang="en-US"/>
            </a:p>
          </p:txBody>
        </p:sp>
        <p:sp>
          <p:nvSpPr>
            <p:cNvPr id="21" name="Arrow: Left-Right 49">
              <a:extLst>
                <a:ext uri="{FF2B5EF4-FFF2-40B4-BE49-F238E27FC236}">
                  <a16:creationId xmlns:a16="http://schemas.microsoft.com/office/drawing/2014/main" id="{533984E0-AC2B-4E8E-9E9E-E8BE9DA35786}"/>
                </a:ext>
              </a:extLst>
            </p:cNvPr>
            <p:cNvSpPr>
              <a:spLocks noChangeArrowheads="1"/>
            </p:cNvSpPr>
            <p:nvPr/>
          </p:nvSpPr>
          <p:spPr bwMode="auto">
            <a:xfrm rot="10800000">
              <a:off x="3742613" y="3292468"/>
              <a:ext cx="549748" cy="226222"/>
            </a:xfrm>
            <a:prstGeom prst="leftRightArrow">
              <a:avLst>
                <a:gd name="adj1" fmla="val 50000"/>
                <a:gd name="adj2" fmla="val 50001"/>
              </a:avLst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ctr"/>
            <a:lstStyle>
              <a:lvl1pPr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fontAlgn="b" hangingPunct="1"/>
              <a:endParaRPr lang="en-US" altLang="en-US"/>
            </a:p>
          </p:txBody>
        </p:sp>
        <p:sp>
          <p:nvSpPr>
            <p:cNvPr id="22" name="Arrow: Left-Right 49">
              <a:extLst>
                <a:ext uri="{FF2B5EF4-FFF2-40B4-BE49-F238E27FC236}">
                  <a16:creationId xmlns:a16="http://schemas.microsoft.com/office/drawing/2014/main" id="{D7D2B354-7C8E-4C11-BB53-99C4E776DA3F}"/>
                </a:ext>
              </a:extLst>
            </p:cNvPr>
            <p:cNvSpPr>
              <a:spLocks noChangeArrowheads="1"/>
            </p:cNvSpPr>
            <p:nvPr/>
          </p:nvSpPr>
          <p:spPr bwMode="auto">
            <a:xfrm rot="10800000">
              <a:off x="5070449" y="3292468"/>
              <a:ext cx="549748" cy="226222"/>
            </a:xfrm>
            <a:prstGeom prst="leftRightArrow">
              <a:avLst>
                <a:gd name="adj1" fmla="val 50000"/>
                <a:gd name="adj2" fmla="val 50001"/>
              </a:avLst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ctr"/>
            <a:lstStyle>
              <a:lvl1pPr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fontAlgn="b" hangingPunct="1"/>
              <a:endParaRPr lang="en-US" altLang="en-US"/>
            </a:p>
          </p:txBody>
        </p:sp>
        <p:sp>
          <p:nvSpPr>
            <p:cNvPr id="23" name="Arrow: Left-Right 49">
              <a:extLst>
                <a:ext uri="{FF2B5EF4-FFF2-40B4-BE49-F238E27FC236}">
                  <a16:creationId xmlns:a16="http://schemas.microsoft.com/office/drawing/2014/main" id="{4B04E379-B886-451D-A0FE-F7C9910C688D}"/>
                </a:ext>
              </a:extLst>
            </p:cNvPr>
            <p:cNvSpPr>
              <a:spLocks noChangeArrowheads="1"/>
            </p:cNvSpPr>
            <p:nvPr/>
          </p:nvSpPr>
          <p:spPr bwMode="auto">
            <a:xfrm rot="8404844">
              <a:off x="7235138" y="3185364"/>
              <a:ext cx="549748" cy="226222"/>
            </a:xfrm>
            <a:prstGeom prst="leftRightArrow">
              <a:avLst>
                <a:gd name="adj1" fmla="val 50000"/>
                <a:gd name="adj2" fmla="val 50001"/>
              </a:avLst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ctr"/>
            <a:lstStyle>
              <a:lvl1pPr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fontAlgn="b" hangingPunct="1"/>
              <a:endParaRPr lang="en-US" altLang="en-US"/>
            </a:p>
          </p:txBody>
        </p:sp>
        <p:sp>
          <p:nvSpPr>
            <p:cNvPr id="24" name="Arrow: Left-Right 49">
              <a:extLst>
                <a:ext uri="{FF2B5EF4-FFF2-40B4-BE49-F238E27FC236}">
                  <a16:creationId xmlns:a16="http://schemas.microsoft.com/office/drawing/2014/main" id="{DCB0A3C1-A5B8-4608-B9A3-02474F17B874}"/>
                </a:ext>
              </a:extLst>
            </p:cNvPr>
            <p:cNvSpPr>
              <a:spLocks noChangeArrowheads="1"/>
            </p:cNvSpPr>
            <p:nvPr/>
          </p:nvSpPr>
          <p:spPr bwMode="auto">
            <a:xfrm rot="10800000">
              <a:off x="3085817" y="4778667"/>
              <a:ext cx="549748" cy="226222"/>
            </a:xfrm>
            <a:prstGeom prst="leftRightArrow">
              <a:avLst>
                <a:gd name="adj1" fmla="val 50000"/>
                <a:gd name="adj2" fmla="val 50001"/>
              </a:avLst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ctr"/>
            <a:lstStyle>
              <a:lvl1pPr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fontAlgn="b" hangingPunct="1"/>
              <a:endParaRPr lang="en-US" altLang="en-US"/>
            </a:p>
          </p:txBody>
        </p:sp>
        <p:sp>
          <p:nvSpPr>
            <p:cNvPr id="25" name="Arrow: Left-Right 49">
              <a:extLst>
                <a:ext uri="{FF2B5EF4-FFF2-40B4-BE49-F238E27FC236}">
                  <a16:creationId xmlns:a16="http://schemas.microsoft.com/office/drawing/2014/main" id="{FFA1E469-DAB5-4FC2-815D-3DF8A430966E}"/>
                </a:ext>
              </a:extLst>
            </p:cNvPr>
            <p:cNvSpPr>
              <a:spLocks noChangeArrowheads="1"/>
            </p:cNvSpPr>
            <p:nvPr/>
          </p:nvSpPr>
          <p:spPr bwMode="auto">
            <a:xfrm rot="12842746">
              <a:off x="5438243" y="5041657"/>
              <a:ext cx="549748" cy="226222"/>
            </a:xfrm>
            <a:prstGeom prst="leftRightArrow">
              <a:avLst>
                <a:gd name="adj1" fmla="val 50000"/>
                <a:gd name="adj2" fmla="val 50001"/>
              </a:avLst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ctr"/>
            <a:lstStyle>
              <a:lvl1pPr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fontAlgn="b" hangingPunct="1"/>
              <a:endParaRPr lang="en-US" altLang="en-US"/>
            </a:p>
          </p:txBody>
        </p:sp>
        <p:sp>
          <p:nvSpPr>
            <p:cNvPr id="26" name="Arrow: Left-Right 49">
              <a:extLst>
                <a:ext uri="{FF2B5EF4-FFF2-40B4-BE49-F238E27FC236}">
                  <a16:creationId xmlns:a16="http://schemas.microsoft.com/office/drawing/2014/main" id="{071CB3BF-48C6-469C-AC5D-C52A59430B25}"/>
                </a:ext>
              </a:extLst>
            </p:cNvPr>
            <p:cNvSpPr>
              <a:spLocks noChangeArrowheads="1"/>
            </p:cNvSpPr>
            <p:nvPr/>
          </p:nvSpPr>
          <p:spPr bwMode="auto">
            <a:xfrm rot="14729431">
              <a:off x="6898089" y="4510453"/>
              <a:ext cx="728427" cy="223210"/>
            </a:xfrm>
            <a:prstGeom prst="leftRightArrow">
              <a:avLst>
                <a:gd name="adj1" fmla="val 50000"/>
                <a:gd name="adj2" fmla="val 50001"/>
              </a:avLst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ctr"/>
            <a:lstStyle>
              <a:lvl1pPr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fontAlgn="b" hangingPunct="1"/>
              <a:endParaRPr lang="en-US" altLang="en-US"/>
            </a:p>
          </p:txBody>
        </p:sp>
        <p:sp>
          <p:nvSpPr>
            <p:cNvPr id="27" name="Arrow: Left-Right 49">
              <a:extLst>
                <a:ext uri="{FF2B5EF4-FFF2-40B4-BE49-F238E27FC236}">
                  <a16:creationId xmlns:a16="http://schemas.microsoft.com/office/drawing/2014/main" id="{7EEABB97-CEC9-4DEA-B76D-5DC73CA58559}"/>
                </a:ext>
              </a:extLst>
            </p:cNvPr>
            <p:cNvSpPr>
              <a:spLocks noChangeArrowheads="1"/>
            </p:cNvSpPr>
            <p:nvPr/>
          </p:nvSpPr>
          <p:spPr bwMode="auto">
            <a:xfrm rot="5400000">
              <a:off x="5831638" y="4530080"/>
              <a:ext cx="756489" cy="226222"/>
            </a:xfrm>
            <a:prstGeom prst="leftRightArrow">
              <a:avLst>
                <a:gd name="adj1" fmla="val 50000"/>
                <a:gd name="adj2" fmla="val 50001"/>
              </a:avLst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ctr"/>
            <a:lstStyle>
              <a:lvl1pPr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fontAlgn="b" hangingPunct="1"/>
              <a:endParaRPr lang="en-US" altLang="en-US"/>
            </a:p>
          </p:txBody>
        </p:sp>
        <p:sp>
          <p:nvSpPr>
            <p:cNvPr id="28" name="Arrow: Left-Right 49">
              <a:extLst>
                <a:ext uri="{FF2B5EF4-FFF2-40B4-BE49-F238E27FC236}">
                  <a16:creationId xmlns:a16="http://schemas.microsoft.com/office/drawing/2014/main" id="{7D365903-22D5-4C40-BA12-6EDFCD36D60A}"/>
                </a:ext>
              </a:extLst>
            </p:cNvPr>
            <p:cNvSpPr>
              <a:spLocks noChangeArrowheads="1"/>
            </p:cNvSpPr>
            <p:nvPr/>
          </p:nvSpPr>
          <p:spPr bwMode="auto">
            <a:xfrm rot="5400000">
              <a:off x="4402457" y="4042270"/>
              <a:ext cx="549748" cy="226222"/>
            </a:xfrm>
            <a:prstGeom prst="leftRightArrow">
              <a:avLst>
                <a:gd name="adj1" fmla="val 50000"/>
                <a:gd name="adj2" fmla="val 50001"/>
              </a:avLst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ctr"/>
            <a:lstStyle>
              <a:lvl1pPr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100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fontAlgn="b" hangingPunct="1"/>
              <a:endParaRPr lang="en-US" altLang="en-US"/>
            </a:p>
          </p:txBody>
        </p:sp>
      </p:grpSp>
    </p:spTree>
    <p:extLst>
      <p:ext uri="{BB962C8B-B14F-4D97-AF65-F5344CB8AC3E}">
        <p14:creationId xmlns:p14="http://schemas.microsoft.com/office/powerpoint/2010/main" val="314278253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49BB9A1A-FA3D-2040-A2AD-522A99003DC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Supply chain Examples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E2C81D3-4D52-2640-92E2-15608F4D37A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57200" y="1649412"/>
            <a:ext cx="4040188" cy="4295775"/>
          </a:xfrm>
        </p:spPr>
        <p:txBody>
          <a:bodyPr>
            <a:noAutofit/>
          </a:bodyPr>
          <a:lstStyle/>
          <a:p>
            <a:pPr marL="742950" indent="-742950">
              <a:buFont typeface="+mj-lt"/>
              <a:buAutoNum type="arabicPeriod"/>
            </a:pPr>
            <a:r>
              <a:rPr lang="en-US" sz="2000" dirty="0"/>
              <a:t>Diamonds</a:t>
            </a:r>
          </a:p>
          <a:p>
            <a:pPr marL="742950" indent="-742950">
              <a:buFont typeface="+mj-lt"/>
              <a:buAutoNum type="arabicPeriod"/>
            </a:pPr>
            <a:r>
              <a:rPr lang="en-US" sz="2000" dirty="0"/>
              <a:t>Beef</a:t>
            </a:r>
          </a:p>
          <a:p>
            <a:pPr marL="742950" indent="-742950">
              <a:buFont typeface="+mj-lt"/>
              <a:buAutoNum type="arabicPeriod"/>
            </a:pPr>
            <a:r>
              <a:rPr lang="en-US" sz="2000" dirty="0"/>
              <a:t>Wine</a:t>
            </a:r>
          </a:p>
          <a:p>
            <a:endParaRPr lang="en-AU" sz="2200" b="0" dirty="0"/>
          </a:p>
          <a:p>
            <a:r>
              <a:rPr lang="en-US" sz="2000" dirty="0"/>
              <a:t>De-commodification</a:t>
            </a:r>
          </a:p>
          <a:p>
            <a:pPr marL="285750" indent="-285750">
              <a:buFont typeface="Arial" charset="0"/>
              <a:buChar char="•"/>
            </a:pPr>
            <a:r>
              <a:rPr lang="en-US" sz="2000" b="0" dirty="0"/>
              <a:t>Adds value with trusted information</a:t>
            </a:r>
          </a:p>
          <a:p>
            <a:pPr marL="285750" indent="-285750">
              <a:buFont typeface="Arial" charset="0"/>
              <a:buChar char="•"/>
            </a:pPr>
            <a:r>
              <a:rPr lang="en-US" sz="2000" b="0" dirty="0"/>
              <a:t>Shifts value along the supply chain</a:t>
            </a:r>
          </a:p>
          <a:p>
            <a:pPr marL="285750" indent="-285750">
              <a:buFont typeface="Arial" charset="0"/>
              <a:buChar char="•"/>
            </a:pPr>
            <a:r>
              <a:rPr lang="en-US" sz="2000" b="0" dirty="0"/>
              <a:t>Premium pricing </a:t>
            </a:r>
          </a:p>
          <a:p>
            <a:endParaRPr lang="en-US" sz="2000" dirty="0"/>
          </a:p>
          <a:p>
            <a:endParaRPr lang="en-AU" sz="2200" b="0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22C1A40A-280D-4A5A-A294-D5A7CF031F9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91541" y="2740215"/>
            <a:ext cx="2821319" cy="158699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5CB4BB46-FA11-4247-85B8-393C6942E35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64084" y="1596777"/>
            <a:ext cx="3848776" cy="719328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E16FE62E-F098-4C4A-B82D-E81726C4C9B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86672" y="4527676"/>
            <a:ext cx="2100128" cy="21001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236242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E2C81D3-4D52-2640-92E2-15608F4D37A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37673" y="3857412"/>
            <a:ext cx="3068053" cy="2466474"/>
          </a:xfrm>
        </p:spPr>
        <p:txBody>
          <a:bodyPr>
            <a:noAutofit/>
          </a:bodyPr>
          <a:lstStyle/>
          <a:p>
            <a:r>
              <a:rPr lang="en-US" sz="2000" b="0" dirty="0"/>
              <a:t>Autonomous navigation in the world (IoT)</a:t>
            </a:r>
          </a:p>
          <a:p>
            <a:endParaRPr lang="en-US" sz="2000" b="0" dirty="0"/>
          </a:p>
          <a:p>
            <a:r>
              <a:rPr lang="en-US" sz="1800" b="0" dirty="0"/>
              <a:t>Technology stack</a:t>
            </a:r>
          </a:p>
          <a:p>
            <a:r>
              <a:rPr lang="en-US" sz="2000" b="0" dirty="0"/>
              <a:t>AI, 5G, LIDAR …</a:t>
            </a:r>
          </a:p>
          <a:p>
            <a:endParaRPr lang="en-US" sz="2000" b="0" dirty="0"/>
          </a:p>
          <a:p>
            <a:endParaRPr lang="en-AU" sz="2200" b="0" dirty="0"/>
          </a:p>
        </p:txBody>
      </p:sp>
      <p:sp>
        <p:nvSpPr>
          <p:cNvPr id="11" name="Text Placeholder 1">
            <a:extLst>
              <a:ext uri="{FF2B5EF4-FFF2-40B4-BE49-F238E27FC236}">
                <a16:creationId xmlns:a16="http://schemas.microsoft.com/office/drawing/2014/main" id="{BC87BD9D-942C-4255-8F75-6788DD8B51F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871537"/>
          </a:xfrm>
        </p:spPr>
        <p:txBody>
          <a:bodyPr/>
          <a:lstStyle/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Freedom for robots</a:t>
            </a:r>
          </a:p>
        </p:txBody>
      </p:sp>
      <p:sp>
        <p:nvSpPr>
          <p:cNvPr id="12" name="Text Placeholder 4">
            <a:extLst>
              <a:ext uri="{FF2B5EF4-FFF2-40B4-BE49-F238E27FC236}">
                <a16:creationId xmlns:a16="http://schemas.microsoft.com/office/drawing/2014/main" id="{A1DD20DC-C062-4BE6-957E-F4552FFF7FEE}"/>
              </a:ext>
            </a:extLst>
          </p:cNvPr>
          <p:cNvSpPr txBox="1">
            <a:spLocks/>
          </p:cNvSpPr>
          <p:nvPr/>
        </p:nvSpPr>
        <p:spPr>
          <a:xfrm>
            <a:off x="4965031" y="3857412"/>
            <a:ext cx="3541296" cy="2466474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marL="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2400" b="1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1pPr>
            <a:lvl2pPr marL="4572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2000" b="1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2pPr>
            <a:lvl3pPr marL="9144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800" b="1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3pPr>
            <a:lvl4pPr marL="13716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600" b="1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4pPr>
            <a:lvl5pPr marL="18288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600" b="1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5pPr>
            <a:lvl6pPr marL="22860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6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6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6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6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000" b="0" dirty="0"/>
              <a:t>Robots that can self-own, earn, contract, litigate … new economic life forms (NELF)</a:t>
            </a:r>
          </a:p>
          <a:p>
            <a:endParaRPr lang="en-US" sz="2000" b="0" dirty="0"/>
          </a:p>
          <a:p>
            <a:r>
              <a:rPr lang="en-US" sz="1800" b="0" dirty="0"/>
              <a:t>Technology stack</a:t>
            </a:r>
          </a:p>
          <a:p>
            <a:r>
              <a:rPr lang="en-US" sz="2000" b="0" dirty="0"/>
              <a:t>Blockchain</a:t>
            </a:r>
          </a:p>
          <a:p>
            <a:endParaRPr lang="en-AU" sz="2200" b="0" dirty="0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309CA89B-8BC4-4679-9949-B8E282FD4D5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9055" y="1602422"/>
            <a:ext cx="2727765" cy="1798743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E3737B4A-5A82-49B5-8B91-0B7AAFB843E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249779" y="1536039"/>
            <a:ext cx="2402305" cy="20539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849114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49BB9A1A-FA3D-2040-A2AD-522A99003DC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Digital Law: Australian National Blockchain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B0A7D19-D1EF-4C37-A7D4-301730EC8C28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579" t="16579"/>
          <a:stretch/>
        </p:blipFill>
        <p:spPr>
          <a:xfrm>
            <a:off x="757989" y="1650246"/>
            <a:ext cx="7628021" cy="41482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0850404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ext Placeholder 1">
            <a:extLst>
              <a:ext uri="{FF2B5EF4-FFF2-40B4-BE49-F238E27FC236}">
                <a16:creationId xmlns:a16="http://schemas.microsoft.com/office/drawing/2014/main" id="{BC87BD9D-942C-4255-8F75-6788DD8B51F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871537"/>
          </a:xfrm>
        </p:spPr>
        <p:txBody>
          <a:bodyPr>
            <a:normAutofit/>
          </a:bodyPr>
          <a:lstStyle/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Horizon State</a:t>
            </a:r>
          </a:p>
        </p:txBody>
      </p:sp>
      <p:sp>
        <p:nvSpPr>
          <p:cNvPr id="12" name="Text Placeholder 4">
            <a:extLst>
              <a:ext uri="{FF2B5EF4-FFF2-40B4-BE49-F238E27FC236}">
                <a16:creationId xmlns:a16="http://schemas.microsoft.com/office/drawing/2014/main" id="{A1DD20DC-C062-4BE6-957E-F4552FFF7FEE}"/>
              </a:ext>
            </a:extLst>
          </p:cNvPr>
          <p:cNvSpPr txBox="1">
            <a:spLocks/>
          </p:cNvSpPr>
          <p:nvPr/>
        </p:nvSpPr>
        <p:spPr>
          <a:xfrm>
            <a:off x="289933" y="1449659"/>
            <a:ext cx="4112418" cy="385832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marL="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2400" b="1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1pPr>
            <a:lvl2pPr marL="4572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2000" b="1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2pPr>
            <a:lvl3pPr marL="9144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800" b="1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3pPr>
            <a:lvl4pPr marL="13716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600" b="1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4pPr>
            <a:lvl5pPr marL="18288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600" b="1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5pPr>
            <a:lvl6pPr marL="22860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6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6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6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457200" rtl="0" eaLnBrk="1" latinLnBrk="0" hangingPunct="1">
              <a:spcBef>
                <a:spcPct val="20000"/>
              </a:spcBef>
              <a:buFont typeface="Arial"/>
              <a:buNone/>
              <a:defRPr sz="16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42900" indent="-342900">
              <a:buFont typeface="Arial" panose="020B0604020202020204" pitchFamily="34" charset="0"/>
              <a:buChar char="•"/>
            </a:pPr>
            <a:r>
              <a:rPr lang="en-AU" b="0" dirty="0"/>
              <a:t>Provides communities and enterprises with an empowerment platform that drives efficient decision making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AU" b="0" dirty="0"/>
              <a:t>Provides a clearer understanding of customer and staff needs. 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AU" b="0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A40CB7E3-87BC-4042-B41A-333007A5973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101682" y="3683871"/>
            <a:ext cx="3752385" cy="2032542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5208E524-8229-4C2C-A8B3-BB946B2399F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018049" y="1596888"/>
            <a:ext cx="4112418" cy="17761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7174599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Web3</a:t>
            </a:r>
          </a:p>
        </p:txBody>
      </p:sp>
      <p:sp>
        <p:nvSpPr>
          <p:cNvPr id="9" name="Content Placeholder 3">
            <a:extLst>
              <a:ext uri="{FF2B5EF4-FFF2-40B4-BE49-F238E27FC236}">
                <a16:creationId xmlns:a16="http://schemas.microsoft.com/office/drawing/2014/main" id="{1C5013BF-35FB-4423-8E25-DC7776E30658}"/>
              </a:ext>
            </a:extLst>
          </p:cNvPr>
          <p:cNvSpPr txBox="1">
            <a:spLocks/>
          </p:cNvSpPr>
          <p:nvPr/>
        </p:nvSpPr>
        <p:spPr>
          <a:xfrm>
            <a:off x="457200" y="1506220"/>
            <a:ext cx="6902605" cy="4525963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8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4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18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18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400" dirty="0"/>
              <a:t>Web3 is next generation economic infrastructure</a:t>
            </a:r>
          </a:p>
          <a:p>
            <a:endParaRPr lang="en-US" sz="2400" dirty="0"/>
          </a:p>
          <a:p>
            <a:r>
              <a:rPr lang="en-US" sz="2400" dirty="0"/>
              <a:t>Its what we’re going to build economies of the future on</a:t>
            </a:r>
          </a:p>
          <a:p>
            <a:pPr marL="0" indent="0">
              <a:buFont typeface="Arial"/>
              <a:buNone/>
            </a:pP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51770561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15448A5-73D1-3946-88F0-3677295AB44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Blockchain Innovation Hub courses</a:t>
            </a:r>
          </a:p>
        </p:txBody>
      </p:sp>
      <mc:AlternateContent xmlns:mc="http://schemas.openxmlformats.org/markup-compatibility/2006" xmlns:p14="http://schemas.microsoft.com/office/powerpoint/2010/main" xmlns:aink="http://schemas.microsoft.com/office/drawing/2016/ink">
        <mc:Choice Requires="p14 aink">
          <p:contentPart p14:bwMode="auto" r:id="rId3">
            <p14:nvContentPartPr>
              <p14:cNvPr id="45" name="Ink 44">
                <a:extLst>
                  <a:ext uri="{FF2B5EF4-FFF2-40B4-BE49-F238E27FC236}">
                    <a16:creationId xmlns:a16="http://schemas.microsoft.com/office/drawing/2014/main" id="{4C995931-0CC0-422A-88B2-9062B8B6B370}"/>
                  </a:ext>
                </a:extLst>
              </p14:cNvPr>
              <p14:cNvContentPartPr/>
              <p14:nvPr/>
            </p14:nvContentPartPr>
            <p14:xfrm>
              <a:off x="-2020722" y="1211559"/>
              <a:ext cx="360" cy="360"/>
            </p14:xfrm>
          </p:contentPart>
        </mc:Choice>
        <mc:Fallback xmlns="">
          <p:pic>
            <p:nvPicPr>
              <p:cNvPr id="45" name="Ink 44">
                <a:extLst>
                  <a:ext uri="{FF2B5EF4-FFF2-40B4-BE49-F238E27FC236}">
                    <a16:creationId xmlns:a16="http://schemas.microsoft.com/office/drawing/2014/main" id="{4C995931-0CC0-422A-88B2-9062B8B6B370}"/>
                  </a:ext>
                </a:extLst>
              </p:cNvPr>
              <p:cNvPicPr/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-2038722" y="1103919"/>
                <a:ext cx="36000" cy="216000"/>
              </a:xfrm>
              <a:prstGeom prst="rect">
                <a:avLst/>
              </a:prstGeom>
            </p:spPr>
          </p:pic>
        </mc:Fallback>
      </mc:AlternateContent>
      <p:grpSp>
        <p:nvGrpSpPr>
          <p:cNvPr id="60" name="Group 59">
            <a:extLst>
              <a:ext uri="{FF2B5EF4-FFF2-40B4-BE49-F238E27FC236}">
                <a16:creationId xmlns:a16="http://schemas.microsoft.com/office/drawing/2014/main" id="{B26BA08D-9769-4EF3-A36A-5833CF09D84B}"/>
              </a:ext>
            </a:extLst>
          </p:cNvPr>
          <p:cNvGrpSpPr/>
          <p:nvPr/>
        </p:nvGrpSpPr>
        <p:grpSpPr>
          <a:xfrm>
            <a:off x="649705" y="1651542"/>
            <a:ext cx="2744033" cy="1902491"/>
            <a:chOff x="1847573" y="1366576"/>
            <a:chExt cx="1196768" cy="837699"/>
          </a:xfrm>
          <a:solidFill>
            <a:srgbClr val="D3F4FF"/>
          </a:solidFill>
        </p:grpSpPr>
        <p:sp>
          <p:nvSpPr>
            <p:cNvPr id="61" name="Rectangle: Rounded Corners 60">
              <a:extLst>
                <a:ext uri="{FF2B5EF4-FFF2-40B4-BE49-F238E27FC236}">
                  <a16:creationId xmlns:a16="http://schemas.microsoft.com/office/drawing/2014/main" id="{C8A27D49-06A3-45AB-A4FC-E6CA6B394EED}"/>
                </a:ext>
              </a:extLst>
            </p:cNvPr>
            <p:cNvSpPr/>
            <p:nvPr/>
          </p:nvSpPr>
          <p:spPr>
            <a:xfrm>
              <a:off x="1847573" y="1366576"/>
              <a:ext cx="1196768" cy="837699"/>
            </a:xfrm>
            <a:prstGeom prst="roundRect">
              <a:avLst>
                <a:gd name="adj" fmla="val 16670"/>
              </a:avLst>
            </a:prstGeom>
            <a:grpFill/>
            <a:ln>
              <a:noFill/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lt1"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62" name="Rectangle: Rounded Corners 4">
              <a:extLst>
                <a:ext uri="{FF2B5EF4-FFF2-40B4-BE49-F238E27FC236}">
                  <a16:creationId xmlns:a16="http://schemas.microsoft.com/office/drawing/2014/main" id="{AA744CCF-B2FE-4E50-B862-08694FB2E8DE}"/>
                </a:ext>
              </a:extLst>
            </p:cNvPr>
            <p:cNvSpPr txBox="1"/>
            <p:nvPr/>
          </p:nvSpPr>
          <p:spPr>
            <a:xfrm>
              <a:off x="1888473" y="1422188"/>
              <a:ext cx="1114968" cy="741187"/>
            </a:xfrm>
            <a:prstGeom prst="rect">
              <a:avLst/>
            </a:prstGeom>
            <a:grpFill/>
            <a:ln>
              <a:noFill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38100" tIns="38100" rIns="38100" bIns="3810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US" sz="2000" b="1" kern="1200" dirty="0">
                  <a:solidFill>
                    <a:schemeClr val="tx1"/>
                  </a:solidFill>
                  <a:latin typeface="Museo 300" panose="02000000000000000000" pitchFamily="2" charset="0"/>
                </a:rPr>
                <a:t>The Blockchain Economy</a:t>
              </a:r>
            </a:p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endParaRPr lang="en-US" sz="2000" b="1" dirty="0">
                <a:solidFill>
                  <a:schemeClr val="tx1"/>
                </a:solidFill>
                <a:latin typeface="Museo 300" panose="02000000000000000000" pitchFamily="2" charset="0"/>
              </a:endParaRPr>
            </a:p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US" sz="2000" b="1" kern="1200" dirty="0">
                  <a:solidFill>
                    <a:schemeClr val="tx1"/>
                  </a:solidFill>
                  <a:latin typeface="Museo 300" panose="02000000000000000000" pitchFamily="2" charset="0"/>
                </a:rPr>
                <a:t>Semester 1</a:t>
              </a:r>
              <a:endParaRPr lang="en-US" b="1" kern="1200" dirty="0">
                <a:solidFill>
                  <a:schemeClr val="tx1"/>
                </a:solidFill>
                <a:latin typeface="Museo 300" panose="02000000000000000000" pitchFamily="2" charset="0"/>
              </a:endParaRPr>
            </a:p>
          </p:txBody>
        </p:sp>
      </p:grpSp>
      <p:grpSp>
        <p:nvGrpSpPr>
          <p:cNvPr id="63" name="Group 62">
            <a:extLst>
              <a:ext uri="{FF2B5EF4-FFF2-40B4-BE49-F238E27FC236}">
                <a16:creationId xmlns:a16="http://schemas.microsoft.com/office/drawing/2014/main" id="{E4D41B3F-61EB-438F-BADA-3C52AC21FA6D}"/>
              </a:ext>
            </a:extLst>
          </p:cNvPr>
          <p:cNvGrpSpPr/>
          <p:nvPr/>
        </p:nvGrpSpPr>
        <p:grpSpPr>
          <a:xfrm>
            <a:off x="649706" y="3962357"/>
            <a:ext cx="2744032" cy="1902490"/>
            <a:chOff x="3341346" y="1410505"/>
            <a:chExt cx="1196768" cy="837699"/>
          </a:xfrm>
          <a:solidFill>
            <a:srgbClr val="D3F4FF"/>
          </a:solidFill>
        </p:grpSpPr>
        <p:sp>
          <p:nvSpPr>
            <p:cNvPr id="64" name="Rectangle: Rounded Corners 63">
              <a:extLst>
                <a:ext uri="{FF2B5EF4-FFF2-40B4-BE49-F238E27FC236}">
                  <a16:creationId xmlns:a16="http://schemas.microsoft.com/office/drawing/2014/main" id="{1F6EB281-AD72-4FA3-B66A-E12BBE216E25}"/>
                </a:ext>
              </a:extLst>
            </p:cNvPr>
            <p:cNvSpPr/>
            <p:nvPr/>
          </p:nvSpPr>
          <p:spPr>
            <a:xfrm>
              <a:off x="3341346" y="1410505"/>
              <a:ext cx="1196768" cy="837699"/>
            </a:xfrm>
            <a:prstGeom prst="roundRect">
              <a:avLst>
                <a:gd name="adj" fmla="val 16670"/>
              </a:avLst>
            </a:prstGeom>
            <a:grpFill/>
            <a:ln>
              <a:noFill/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lt1"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65" name="Rectangle: Rounded Corners 4">
              <a:extLst>
                <a:ext uri="{FF2B5EF4-FFF2-40B4-BE49-F238E27FC236}">
                  <a16:creationId xmlns:a16="http://schemas.microsoft.com/office/drawing/2014/main" id="{13899A3A-756E-4665-A50D-CEF2A290F67E}"/>
                </a:ext>
              </a:extLst>
            </p:cNvPr>
            <p:cNvSpPr txBox="1"/>
            <p:nvPr/>
          </p:nvSpPr>
          <p:spPr>
            <a:xfrm>
              <a:off x="3382246" y="1451405"/>
              <a:ext cx="1114968" cy="755899"/>
            </a:xfrm>
            <a:prstGeom prst="rect">
              <a:avLst/>
            </a:prstGeom>
            <a:grpFill/>
            <a:ln>
              <a:noFill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38100" tIns="38100" rIns="38100" bIns="38100" numCol="1" spcCol="1270" anchor="ctr" anchorCtr="0">
              <a:noAutofit/>
            </a:bodyPr>
            <a:lstStyle/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US" sz="2000" b="1" kern="1200" dirty="0">
                  <a:latin typeface="Museo 300" panose="02000000000000000000" pitchFamily="2" charset="0"/>
                </a:rPr>
                <a:t>Cryptocurrency &amp; Cryptofinance </a:t>
              </a:r>
            </a:p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endParaRPr lang="en-US" sz="2000" b="1" dirty="0">
                <a:latin typeface="Museo 300" panose="02000000000000000000" pitchFamily="2" charset="0"/>
              </a:endParaRPr>
            </a:p>
            <a:p>
              <a:pPr marL="0" lvl="0" indent="0" algn="ctr" defTabSz="4445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US" sz="2000" b="1" kern="1200" dirty="0">
                  <a:latin typeface="Museo 300" panose="02000000000000000000" pitchFamily="2" charset="0"/>
                </a:rPr>
                <a:t>Semester 2</a:t>
              </a:r>
            </a:p>
          </p:txBody>
        </p:sp>
      </p:grpSp>
      <p:sp>
        <p:nvSpPr>
          <p:cNvPr id="91" name="Rectangle 90">
            <a:extLst>
              <a:ext uri="{FF2B5EF4-FFF2-40B4-BE49-F238E27FC236}">
                <a16:creationId xmlns:a16="http://schemas.microsoft.com/office/drawing/2014/main" id="{38990A59-41A9-4D41-B825-37F2078EBCBC}"/>
              </a:ext>
            </a:extLst>
          </p:cNvPr>
          <p:cNvSpPr/>
          <p:nvPr/>
        </p:nvSpPr>
        <p:spPr>
          <a:xfrm>
            <a:off x="4099657" y="2708139"/>
            <a:ext cx="820878" cy="638532"/>
          </a:xfrm>
          <a:prstGeom prst="rect">
            <a:avLst/>
          </a:prstGeom>
        </p:spPr>
        <p:style>
          <a:lnRef idx="0">
            <a:schemeClr val="dk1">
              <a:alpha val="0"/>
              <a:hueOff val="0"/>
              <a:satOff val="0"/>
              <a:lumOff val="0"/>
              <a:alphaOff val="0"/>
            </a:schemeClr>
          </a:lnRef>
          <a:fillRef idx="0">
            <a:schemeClr val="lt1">
              <a:alpha val="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42" name="Content Placeholder 3">
            <a:extLst>
              <a:ext uri="{FF2B5EF4-FFF2-40B4-BE49-F238E27FC236}">
                <a16:creationId xmlns:a16="http://schemas.microsoft.com/office/drawing/2014/main" id="{C4FA9ADE-68CD-42DB-B19C-92333EA9161F}"/>
              </a:ext>
            </a:extLst>
          </p:cNvPr>
          <p:cNvSpPr txBox="1">
            <a:spLocks/>
          </p:cNvSpPr>
          <p:nvPr/>
        </p:nvSpPr>
        <p:spPr>
          <a:xfrm>
            <a:off x="457200" y="1506220"/>
            <a:ext cx="8037095" cy="2845039"/>
          </a:xfrm>
          <a:prstGeom prst="rect">
            <a:avLst/>
          </a:prstGeom>
        </p:spPr>
        <p:txBody>
          <a:bodyPr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8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18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18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sz="2400" dirty="0"/>
          </a:p>
        </p:txBody>
      </p:sp>
      <p:sp>
        <p:nvSpPr>
          <p:cNvPr id="43" name="Content Placeholder 3">
            <a:extLst>
              <a:ext uri="{FF2B5EF4-FFF2-40B4-BE49-F238E27FC236}">
                <a16:creationId xmlns:a16="http://schemas.microsoft.com/office/drawing/2014/main" id="{1249CE1B-D3E1-4A98-9BCD-3DC2664BB6D3}"/>
              </a:ext>
            </a:extLst>
          </p:cNvPr>
          <p:cNvSpPr txBox="1">
            <a:spLocks/>
          </p:cNvSpPr>
          <p:nvPr/>
        </p:nvSpPr>
        <p:spPr>
          <a:xfrm>
            <a:off x="3777917" y="1689665"/>
            <a:ext cx="4810156" cy="4525963"/>
          </a:xfrm>
          <a:prstGeom prst="rect">
            <a:avLst/>
          </a:prstGeom>
        </p:spPr>
        <p:txBody>
          <a:bodyPr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8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18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1800" b="0" i="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AU" sz="2400" dirty="0"/>
              <a:t>These courses will provide students with an understanding of the economic function and implications of the technology.</a:t>
            </a:r>
          </a:p>
          <a:p>
            <a:r>
              <a:rPr lang="en-AU" sz="2400" dirty="0"/>
              <a:t>The RMIT Blockchain Innovation Hub plans to ensure that students are work-ready for this revolutionary new economic technology when they graduate.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180307027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E5E50BFD-9CAF-354C-9590-FBC718C5609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9136" y="1765300"/>
            <a:ext cx="6359207" cy="3944620"/>
          </a:xfrm>
        </p:spPr>
        <p:txBody>
          <a:bodyPr/>
          <a:lstStyle/>
          <a:p>
            <a:r>
              <a:rPr lang="en-US" dirty="0">
                <a:solidFill>
                  <a:schemeClr val="accent3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— </a:t>
            </a:r>
            <a:br>
              <a:rPr lang="en-US" dirty="0">
                <a:solidFill>
                  <a:schemeClr val="accent3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Questions?</a:t>
            </a:r>
          </a:p>
        </p:txBody>
      </p:sp>
    </p:spTree>
    <p:extLst>
      <p:ext uri="{BB962C8B-B14F-4D97-AF65-F5344CB8AC3E}">
        <p14:creationId xmlns:p14="http://schemas.microsoft.com/office/powerpoint/2010/main" val="192828307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RMIT 1">
      <a:dk1>
        <a:srgbClr val="000054"/>
      </a:dk1>
      <a:lt1>
        <a:sysClr val="window" lastClr="FFFFFF"/>
      </a:lt1>
      <a:dk2>
        <a:srgbClr val="E60028"/>
      </a:dk2>
      <a:lt2>
        <a:srgbClr val="EEECE1"/>
      </a:lt2>
      <a:accent1>
        <a:srgbClr val="FC9147"/>
      </a:accent1>
      <a:accent2>
        <a:srgbClr val="FAC800"/>
      </a:accent2>
      <a:accent3>
        <a:srgbClr val="00DCB4"/>
      </a:accent3>
      <a:accent4>
        <a:srgbClr val="7AE1AA"/>
      </a:accent4>
      <a:accent5>
        <a:srgbClr val="0078FF"/>
      </a:accent5>
      <a:accent6>
        <a:srgbClr val="00AAFF"/>
      </a:accent6>
      <a:hlink>
        <a:srgbClr val="AA00AA"/>
      </a:hlink>
      <a:folHlink>
        <a:srgbClr val="C864C8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2236</TotalTime>
  <Words>320</Words>
  <Application>Microsoft Office PowerPoint</Application>
  <PresentationFormat>On-screen Show (4:3)</PresentationFormat>
  <Paragraphs>72</Paragraphs>
  <Slides>14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19" baseType="lpstr">
      <vt:lpstr>Arial</vt:lpstr>
      <vt:lpstr>Calibri</vt:lpstr>
      <vt:lpstr>Museo 300</vt:lpstr>
      <vt:lpstr>Museo 500</vt:lpstr>
      <vt:lpstr>Office Theme</vt:lpstr>
      <vt:lpstr>— The Blockchain  Innovation Hub</vt:lpstr>
      <vt:lpstr>What is blockchain?</vt:lpstr>
      <vt:lpstr>Bitcoin blockchain</vt:lpstr>
      <vt:lpstr>What is blockchain for?</vt:lpstr>
      <vt:lpstr>Blockchains are new economic infrastructure</vt:lpstr>
      <vt:lpstr>One vision of the future</vt:lpstr>
      <vt:lpstr>An alternative vision</vt:lpstr>
      <vt:lpstr>Supply chain Examples</vt:lpstr>
      <vt:lpstr>Freedom for robots</vt:lpstr>
      <vt:lpstr>Digital Law: Australian National Blockchain</vt:lpstr>
      <vt:lpstr>Horizon State</vt:lpstr>
      <vt:lpstr>Web3</vt:lpstr>
      <vt:lpstr>Blockchain Innovation Hub courses</vt:lpstr>
      <vt:lpstr>—  Questions?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Adrian Monk</dc:creator>
  <cp:lastModifiedBy>Daniel Polidano</cp:lastModifiedBy>
  <cp:revision>143</cp:revision>
  <dcterms:created xsi:type="dcterms:W3CDTF">2016-11-30T22:43:19Z</dcterms:created>
  <dcterms:modified xsi:type="dcterms:W3CDTF">2019-03-20T22:36:46Z</dcterms:modified>
</cp:coreProperties>
</file>