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5" r:id="rId3"/>
    <p:sldId id="266" r:id="rId4"/>
    <p:sldId id="264" r:id="rId5"/>
    <p:sldId id="263" r:id="rId6"/>
    <p:sldId id="262" r:id="rId7"/>
    <p:sldId id="259" r:id="rId8"/>
    <p:sldId id="261" r:id="rId9"/>
    <p:sldId id="260" r:id="rId1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8" d="100"/>
          <a:sy n="108" d="100"/>
        </p:scale>
        <p:origin x="1704" y="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30CC1A-3E98-4631-8E28-BE35652D2832}" type="datetimeFigureOut">
              <a:rPr lang="en-US" smtClean="0"/>
              <a:pPr/>
              <a:t>3/22/2019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63AA01-436E-4584-8F87-6C10E052343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30CC1A-3E98-4631-8E28-BE35652D2832}" type="datetimeFigureOut">
              <a:rPr lang="en-US" smtClean="0"/>
              <a:pPr/>
              <a:t>3/22/2019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63AA01-436E-4584-8F87-6C10E052343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30CC1A-3E98-4631-8E28-BE35652D2832}" type="datetimeFigureOut">
              <a:rPr lang="en-US" smtClean="0"/>
              <a:pPr/>
              <a:t>3/22/2019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63AA01-436E-4584-8F87-6C10E052343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30CC1A-3E98-4631-8E28-BE35652D2832}" type="datetimeFigureOut">
              <a:rPr lang="en-US" smtClean="0"/>
              <a:pPr/>
              <a:t>3/22/2019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63AA01-436E-4584-8F87-6C10E052343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30CC1A-3E98-4631-8E28-BE35652D2832}" type="datetimeFigureOut">
              <a:rPr lang="en-US" smtClean="0"/>
              <a:pPr/>
              <a:t>3/22/2019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63AA01-436E-4584-8F87-6C10E052343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30CC1A-3E98-4631-8E28-BE35652D2832}" type="datetimeFigureOut">
              <a:rPr lang="en-US" smtClean="0"/>
              <a:pPr/>
              <a:t>3/22/2019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63AA01-436E-4584-8F87-6C10E052343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30CC1A-3E98-4631-8E28-BE35652D2832}" type="datetimeFigureOut">
              <a:rPr lang="en-US" smtClean="0"/>
              <a:pPr/>
              <a:t>3/22/2019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63AA01-436E-4584-8F87-6C10E052343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30CC1A-3E98-4631-8E28-BE35652D2832}" type="datetimeFigureOut">
              <a:rPr lang="en-US" smtClean="0"/>
              <a:pPr/>
              <a:t>3/22/2019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63AA01-436E-4584-8F87-6C10E052343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30CC1A-3E98-4631-8E28-BE35652D2832}" type="datetimeFigureOut">
              <a:rPr lang="en-US" smtClean="0"/>
              <a:pPr/>
              <a:t>3/22/2019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63AA01-436E-4584-8F87-6C10E052343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30CC1A-3E98-4631-8E28-BE35652D2832}" type="datetimeFigureOut">
              <a:rPr lang="en-US" smtClean="0"/>
              <a:pPr/>
              <a:t>3/22/2019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63AA01-436E-4584-8F87-6C10E052343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30CC1A-3E98-4631-8E28-BE35652D2832}" type="datetimeFigureOut">
              <a:rPr lang="en-US" smtClean="0"/>
              <a:pPr/>
              <a:t>3/22/2019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63AA01-436E-4584-8F87-6C10E052343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730CC1A-3E98-4631-8E28-BE35652D2832}" type="datetimeFigureOut">
              <a:rPr lang="en-US" smtClean="0"/>
              <a:pPr/>
              <a:t>3/22/2019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163AA01-436E-4584-8F87-6C10E052343C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icam-web.org/" TargetMode="Externa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b="1" dirty="0"/>
              <a:t>CHRISTINE GARNAUT</a:t>
            </a:r>
          </a:p>
          <a:p>
            <a:endParaRPr lang="en-US" dirty="0"/>
          </a:p>
        </p:txBody>
      </p:sp>
      <p:pic>
        <p:nvPicPr>
          <p:cNvPr id="4" name="Picture 3" descr="ArchtctreMseum_02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786050" y="5643578"/>
            <a:ext cx="3571900" cy="78581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764705"/>
            <a:ext cx="7772400" cy="2835746"/>
          </a:xfrm>
        </p:spPr>
        <p:txBody>
          <a:bodyPr>
            <a:normAutofit/>
          </a:bodyPr>
          <a:lstStyle/>
          <a:p>
            <a:r>
              <a:rPr lang="en-US" sz="5400" b="1" dirty="0">
                <a:solidFill>
                  <a:schemeClr val="accent6">
                    <a:lumMod val="75000"/>
                  </a:schemeClr>
                </a:solidFill>
              </a:rPr>
              <a:t>DIGITAL ARCHIVES:</a:t>
            </a:r>
            <a:br>
              <a:rPr lang="en-US" sz="5400" b="1" dirty="0">
                <a:solidFill>
                  <a:schemeClr val="accent6">
                    <a:lumMod val="75000"/>
                  </a:schemeClr>
                </a:solidFill>
              </a:rPr>
            </a:br>
            <a:r>
              <a:rPr lang="en-US" sz="5400" b="1" dirty="0">
                <a:solidFill>
                  <a:schemeClr val="accent6">
                    <a:lumMod val="75000"/>
                  </a:schemeClr>
                </a:solidFill>
              </a:rPr>
              <a:t>ICAM 15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PParis</a:t>
            </a:r>
            <a:endParaRPr lang="en-US" dirty="0"/>
          </a:p>
        </p:txBody>
      </p:sp>
      <p:pic>
        <p:nvPicPr>
          <p:cNvPr id="5" name="Content Placeholder 4" descr="DSCF0272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 rot="5400000">
            <a:off x="3635896" y="1340768"/>
            <a:ext cx="6336702" cy="4320479"/>
          </a:xfrm>
        </p:spPr>
      </p:pic>
      <p:sp>
        <p:nvSpPr>
          <p:cNvPr id="10" name="Content Placeholder 9"/>
          <p:cNvSpPr>
            <a:spLocks noGrp="1"/>
          </p:cNvSpPr>
          <p:nvPr>
            <p:ph sz="half" idx="2"/>
          </p:nvPr>
        </p:nvSpPr>
        <p:spPr>
          <a:xfrm>
            <a:off x="251520" y="332656"/>
            <a:ext cx="4536504" cy="6336704"/>
          </a:xfrm>
        </p:spPr>
        <p:txBody>
          <a:bodyPr>
            <a:normAutofit fontScale="77500" lnSpcReduction="20000"/>
          </a:bodyPr>
          <a:lstStyle/>
          <a:p>
            <a:pPr>
              <a:buNone/>
            </a:pPr>
            <a:r>
              <a:rPr lang="en-US" sz="3600" b="1" dirty="0">
                <a:solidFill>
                  <a:schemeClr val="accent6">
                    <a:lumMod val="75000"/>
                  </a:schemeClr>
                </a:solidFill>
              </a:rPr>
              <a:t>ICAM</a:t>
            </a:r>
            <a:r>
              <a:rPr lang="en-US" b="1" dirty="0">
                <a:solidFill>
                  <a:schemeClr val="accent6">
                    <a:lumMod val="75000"/>
                  </a:schemeClr>
                </a:solidFill>
              </a:rPr>
              <a:t> </a:t>
            </a:r>
          </a:p>
          <a:p>
            <a:pPr marL="0" indent="0">
              <a:buNone/>
            </a:pPr>
            <a:r>
              <a:rPr lang="en-US" b="1" dirty="0">
                <a:solidFill>
                  <a:schemeClr val="accent6">
                    <a:lumMod val="75000"/>
                  </a:schemeClr>
                </a:solidFill>
              </a:rPr>
              <a:t>International Confederation of Architectural Museums</a:t>
            </a:r>
          </a:p>
          <a:p>
            <a:pPr marL="0" indent="0">
              <a:buNone/>
            </a:pPr>
            <a:endParaRPr lang="en-US" b="1" dirty="0">
              <a:solidFill>
                <a:schemeClr val="accent6">
                  <a:lumMod val="75000"/>
                </a:schemeClr>
              </a:solidFill>
            </a:endParaRPr>
          </a:p>
          <a:p>
            <a:pPr marL="0" indent="0">
              <a:buNone/>
            </a:pPr>
            <a:r>
              <a:rPr lang="en-US" b="1" dirty="0">
                <a:hlinkClick r:id="rId3"/>
              </a:rPr>
              <a:t>http://www.icam-web.org/</a:t>
            </a:r>
            <a:endParaRPr lang="en-US" b="1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*Preserve the architectural record</a:t>
            </a:r>
            <a:br>
              <a:rPr lang="en-US" dirty="0"/>
            </a:br>
            <a:r>
              <a:rPr lang="en-US" dirty="0"/>
              <a:t>*Raise the quality and protection of the built environment</a:t>
            </a:r>
            <a:br>
              <a:rPr lang="en-US" dirty="0"/>
            </a:br>
            <a:r>
              <a:rPr lang="en-US" dirty="0"/>
              <a:t>*Foster the study of architectural history in the interest of future practice</a:t>
            </a:r>
            <a:br>
              <a:rPr lang="en-US" dirty="0"/>
            </a:br>
            <a:r>
              <a:rPr lang="en-US" dirty="0"/>
              <a:t>*Stimulate the public appreciation of architecture</a:t>
            </a:r>
            <a:br>
              <a:rPr lang="en-US" dirty="0"/>
            </a:br>
            <a:r>
              <a:rPr lang="en-US" dirty="0"/>
              <a:t>*Promote the exchange of information and professional expertise</a:t>
            </a:r>
            <a:endParaRPr lang="en-US" b="1" dirty="0"/>
          </a:p>
          <a:p>
            <a:pPr marL="0" indent="0">
              <a:buNone/>
            </a:pPr>
            <a:endParaRPr lang="en-US" b="1" dirty="0">
              <a:solidFill>
                <a:schemeClr val="accent6">
                  <a:lumMod val="75000"/>
                </a:schemeClr>
              </a:solidFill>
            </a:endParaRPr>
          </a:p>
          <a:p>
            <a:pPr>
              <a:buNone/>
            </a:pP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ICAM 15</a:t>
            </a:r>
          </a:p>
          <a:p>
            <a:pPr>
              <a:buNone/>
            </a:pPr>
            <a:r>
              <a:rPr lang="en-US" b="1" dirty="0">
                <a:solidFill>
                  <a:schemeClr val="accent6">
                    <a:lumMod val="75000"/>
                  </a:schemeClr>
                </a:solidFill>
              </a:rPr>
              <a:t>Paris </a:t>
            </a:r>
          </a:p>
          <a:p>
            <a:pPr>
              <a:buNone/>
            </a:pPr>
            <a:r>
              <a:rPr lang="en-US" sz="1800" dirty="0"/>
              <a:t>29 May-4 June 2010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 descr="DSCF0292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 rot="5400000">
            <a:off x="1830426" y="1130015"/>
            <a:ext cx="5544616" cy="4525963"/>
          </a:xfr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" name="Picture 6" descr="DSCF052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8" name="Content Placeholder 7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chemeClr val="accent6">
                    <a:lumMod val="75000"/>
                  </a:schemeClr>
                </a:solidFill>
              </a:rPr>
              <a:t>Digital archives: Issues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Subject needs to be addressed but few architectural archives are doing so – lack of leadership/people or place to go for information </a:t>
            </a:r>
          </a:p>
          <a:p>
            <a:r>
              <a:rPr lang="en-US" dirty="0"/>
              <a:t>Appropriate file format</a:t>
            </a:r>
          </a:p>
          <a:p>
            <a:r>
              <a:rPr lang="en-US" dirty="0"/>
              <a:t>Platform to read files in the future</a:t>
            </a:r>
          </a:p>
          <a:p>
            <a:r>
              <a:rPr lang="en-US" dirty="0"/>
              <a:t>Preserving integrity of files</a:t>
            </a:r>
          </a:p>
          <a:p>
            <a:r>
              <a:rPr lang="en-US" dirty="0"/>
              <a:t>Copyright 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>
                <a:solidFill>
                  <a:schemeClr val="accent6">
                    <a:lumMod val="75000"/>
                  </a:schemeClr>
                </a:solidFill>
              </a:rPr>
              <a:t>Digital Archives: Tips on sources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National Library of Australia</a:t>
            </a:r>
          </a:p>
          <a:p>
            <a:r>
              <a:rPr lang="en-US" dirty="0"/>
              <a:t>Archiving Conference, the Hague, June 2010</a:t>
            </a:r>
          </a:p>
          <a:p>
            <a:r>
              <a:rPr lang="en-US" dirty="0" err="1"/>
              <a:t>Gau:di</a:t>
            </a:r>
            <a:r>
              <a:rPr lang="en-US" dirty="0"/>
              <a:t> Project</a:t>
            </a:r>
          </a:p>
          <a:p>
            <a:r>
              <a:rPr lang="en-US" dirty="0"/>
              <a:t>MACE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chemeClr val="accent6">
                    <a:lumMod val="75000"/>
                  </a:schemeClr>
                </a:solidFill>
              </a:rPr>
              <a:t>GAU:DI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GAU:DI (Governance, Architecture, Urbanism: a Democratic Interaction) a research </a:t>
            </a:r>
            <a:r>
              <a:rPr lang="en-US" dirty="0" err="1"/>
              <a:t>programme</a:t>
            </a:r>
            <a:r>
              <a:rPr lang="en-US" dirty="0"/>
              <a:t> supported by the European Union under the Culture 2000 </a:t>
            </a:r>
            <a:r>
              <a:rPr lang="en-US" dirty="0" err="1"/>
              <a:t>Programme</a:t>
            </a:r>
            <a:r>
              <a:rPr lang="en-US" dirty="0"/>
              <a:t> </a:t>
            </a:r>
          </a:p>
          <a:p>
            <a:r>
              <a:rPr lang="en-US" dirty="0"/>
              <a:t>European cultural institutions dedicated to contemporary architecture and its dissemination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GAU:DI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David </a:t>
            </a:r>
            <a:r>
              <a:rPr lang="en-US" dirty="0" err="1"/>
              <a:t>Peycere</a:t>
            </a:r>
            <a:r>
              <a:rPr lang="en-US" dirty="0"/>
              <a:t> (2006) The </a:t>
            </a:r>
            <a:r>
              <a:rPr lang="en-US" dirty="0" err="1"/>
              <a:t>Gau:di</a:t>
            </a:r>
            <a:r>
              <a:rPr lang="en-US" dirty="0"/>
              <a:t> </a:t>
            </a:r>
            <a:r>
              <a:rPr lang="en-US" dirty="0" err="1"/>
              <a:t>programme</a:t>
            </a:r>
            <a:r>
              <a:rPr lang="en-US" dirty="0"/>
              <a:t>: case studies on documents of electronic preservation</a:t>
            </a:r>
          </a:p>
          <a:p>
            <a:pPr>
              <a:buNone/>
            </a:pPr>
            <a:endParaRPr lang="en-US" dirty="0"/>
          </a:p>
          <a:p>
            <a:r>
              <a:rPr lang="en-US" dirty="0"/>
              <a:t>PDF available online at: http://www.icamweb.org/data/media/cms_binary/original/1163002339.pdf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chemeClr val="accent6">
                    <a:lumMod val="75000"/>
                  </a:schemeClr>
                </a:solidFill>
              </a:rPr>
              <a:t>MACE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 MACE</a:t>
            </a:r>
            <a:r>
              <a:rPr lang="en-US" dirty="0"/>
              <a:t> (Metadata for Architectural Contents Europe)</a:t>
            </a:r>
            <a:br>
              <a:rPr lang="en-US" dirty="0"/>
            </a:br>
            <a:r>
              <a:rPr lang="en-US" dirty="0"/>
              <a:t>a pan-</a:t>
            </a:r>
            <a:r>
              <a:rPr lang="en-US" dirty="0" err="1"/>
              <a:t>european</a:t>
            </a:r>
            <a:r>
              <a:rPr lang="en-US" dirty="0"/>
              <a:t> initiative to interconnect and disseminate digital information about architecture</a:t>
            </a:r>
          </a:p>
          <a:p>
            <a:endParaRPr lang="en-US" dirty="0"/>
          </a:p>
          <a:p>
            <a:r>
              <a:rPr lang="en-US" dirty="0"/>
              <a:t>http://portal.mace-project.eu/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78</TotalTime>
  <Words>188</Words>
  <Application>Microsoft Office PowerPoint</Application>
  <PresentationFormat>On-screen Show (4:3)</PresentationFormat>
  <Paragraphs>35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2" baseType="lpstr">
      <vt:lpstr>Arial</vt:lpstr>
      <vt:lpstr>Calibri</vt:lpstr>
      <vt:lpstr>Office Theme</vt:lpstr>
      <vt:lpstr>DIGITAL ARCHIVES: ICAM 15</vt:lpstr>
      <vt:lpstr>PParis</vt:lpstr>
      <vt:lpstr>PowerPoint Presentation</vt:lpstr>
      <vt:lpstr>PowerPoint Presentation</vt:lpstr>
      <vt:lpstr>Digital archives: Issues</vt:lpstr>
      <vt:lpstr>Digital Archives: Tips on sources</vt:lpstr>
      <vt:lpstr>GAU:DI</vt:lpstr>
      <vt:lpstr>GAU:DI</vt:lpstr>
      <vt:lpstr>MACE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DIGITAL ARCHIVES: ICAM 15</dc:title>
  <dc:creator>Chris Garnaut</dc:creator>
  <cp:lastModifiedBy>Linda Schalken</cp:lastModifiedBy>
  <cp:revision>2</cp:revision>
  <dcterms:created xsi:type="dcterms:W3CDTF">2010-06-17T12:05:41Z</dcterms:created>
  <dcterms:modified xsi:type="dcterms:W3CDTF">2019-03-22T04:28:12Z</dcterms:modified>
</cp:coreProperties>
</file>